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0" r:id="rId25"/>
    <p:sldId id="282" r:id="rId26"/>
    <p:sldId id="278" r:id="rId27"/>
    <p:sldId id="279" r:id="rId28"/>
  </p:sldIdLst>
  <p:sldSz cx="12192000" cy="6856413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095999"/>
            <a:ext cx="12192000" cy="762000"/>
          </a:xfrm>
          <a:custGeom>
            <a:avLst/>
            <a:gdLst/>
            <a:ahLst/>
            <a:cxnLst/>
            <a:rect l="l" t="t" r="r" b="b"/>
            <a:pathLst>
              <a:path w="12192000" h="762000">
                <a:moveTo>
                  <a:pt x="12191999" y="761999"/>
                </a:moveTo>
                <a:lnTo>
                  <a:pt x="0" y="761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761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71487" y="1142999"/>
            <a:ext cx="1905000" cy="1457325"/>
          </a:xfrm>
          <a:custGeom>
            <a:avLst/>
            <a:gdLst/>
            <a:ahLst/>
            <a:cxnLst/>
            <a:rect l="l" t="t" r="r" b="b"/>
            <a:pathLst>
              <a:path w="1905000" h="1457325">
                <a:moveTo>
                  <a:pt x="1905000" y="0"/>
                </a:moveTo>
                <a:lnTo>
                  <a:pt x="28575" y="0"/>
                </a:lnTo>
                <a:lnTo>
                  <a:pt x="0" y="0"/>
                </a:lnTo>
                <a:lnTo>
                  <a:pt x="0" y="28575"/>
                </a:lnTo>
                <a:lnTo>
                  <a:pt x="0" y="1428750"/>
                </a:lnTo>
                <a:lnTo>
                  <a:pt x="0" y="1457325"/>
                </a:lnTo>
                <a:lnTo>
                  <a:pt x="28575" y="1457325"/>
                </a:lnTo>
                <a:lnTo>
                  <a:pt x="28575" y="1428750"/>
                </a:lnTo>
                <a:lnTo>
                  <a:pt x="28575" y="28575"/>
                </a:lnTo>
                <a:lnTo>
                  <a:pt x="1905000" y="28575"/>
                </a:lnTo>
                <a:lnTo>
                  <a:pt x="1905000" y="0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79073" y="358139"/>
            <a:ext cx="949451" cy="9601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9299" y="404666"/>
            <a:ext cx="7220584" cy="917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4100" y="1786096"/>
            <a:ext cx="5907405" cy="2324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12294A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33000" y="6405196"/>
            <a:ext cx="106680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pPr marL="12700">
              <a:lnSpc>
                <a:spcPts val="1420"/>
              </a:lnSpc>
            </a:pPr>
            <a:r>
              <a:rPr spc="-75" dirty="0"/>
              <a:t>Made</a:t>
            </a:r>
            <a:r>
              <a:rPr spc="5" dirty="0"/>
              <a:t> </a:t>
            </a:r>
            <a:r>
              <a:rPr spc="-55" dirty="0"/>
              <a:t>with</a:t>
            </a:r>
            <a:r>
              <a:rPr spc="5" dirty="0"/>
              <a:t> </a:t>
            </a:r>
            <a:r>
              <a:rPr spc="-150" dirty="0"/>
              <a:t>Gensp</a:t>
            </a:r>
            <a:fld id="{81D60167-4931-47E6-BA6A-407CBD079E47}" type="slidenum">
              <a:rPr sz="2475" spc="-225" baseline="-5050" dirty="0">
                <a:solidFill>
                  <a:srgbClr val="12294A"/>
                </a:solidFill>
              </a:rPr>
              <a:t>‹#›</a:t>
            </a:fld>
            <a:r>
              <a:rPr sz="1000" spc="-150" dirty="0"/>
              <a:t>ark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fw.org/resource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34499" y="0"/>
            <a:ext cx="2857500" cy="6858000"/>
          </a:xfrm>
          <a:custGeom>
            <a:avLst/>
            <a:gdLst/>
            <a:ahLst/>
            <a:cxnLst/>
            <a:rect l="l" t="t" r="r" b="b"/>
            <a:pathLst>
              <a:path w="2857500" h="6858000">
                <a:moveTo>
                  <a:pt x="28574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2857499" y="0"/>
                </a:lnTo>
                <a:lnTo>
                  <a:pt x="28574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1487" y="1428749"/>
            <a:ext cx="2381250" cy="1905000"/>
          </a:xfrm>
          <a:custGeom>
            <a:avLst/>
            <a:gdLst/>
            <a:ahLst/>
            <a:cxnLst/>
            <a:rect l="l" t="t" r="r" b="b"/>
            <a:pathLst>
              <a:path w="2381250" h="1905000">
                <a:moveTo>
                  <a:pt x="2381250" y="0"/>
                </a:moveTo>
                <a:lnTo>
                  <a:pt x="28575" y="0"/>
                </a:lnTo>
                <a:lnTo>
                  <a:pt x="0" y="0"/>
                </a:lnTo>
                <a:lnTo>
                  <a:pt x="0" y="28575"/>
                </a:lnTo>
                <a:lnTo>
                  <a:pt x="0" y="1905000"/>
                </a:lnTo>
                <a:lnTo>
                  <a:pt x="28575" y="1905000"/>
                </a:lnTo>
                <a:lnTo>
                  <a:pt x="28575" y="28575"/>
                </a:lnTo>
                <a:lnTo>
                  <a:pt x="2381250" y="28575"/>
                </a:lnTo>
                <a:lnTo>
                  <a:pt x="2381250" y="0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00749" y="5400674"/>
            <a:ext cx="2857500" cy="28575"/>
          </a:xfrm>
          <a:custGeom>
            <a:avLst/>
            <a:gdLst/>
            <a:ahLst/>
            <a:cxnLst/>
            <a:rect l="l" t="t" r="r" b="b"/>
            <a:pathLst>
              <a:path w="2857500" h="28575">
                <a:moveTo>
                  <a:pt x="2857499" y="28574"/>
                </a:moveTo>
                <a:lnTo>
                  <a:pt x="0" y="28574"/>
                </a:lnTo>
                <a:lnTo>
                  <a:pt x="0" y="0"/>
                </a:lnTo>
                <a:lnTo>
                  <a:pt x="2857499" y="0"/>
                </a:lnTo>
                <a:lnTo>
                  <a:pt x="2857499" y="28574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799" y="304799"/>
            <a:ext cx="1219199" cy="12191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9299" y="1574165"/>
            <a:ext cx="6312535" cy="109347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 marR="5080">
              <a:lnSpc>
                <a:spcPct val="75000"/>
              </a:lnSpc>
              <a:spcBef>
                <a:spcPts val="1305"/>
              </a:spcBef>
            </a:pPr>
            <a:r>
              <a:rPr sz="4000" spc="-190" dirty="0"/>
              <a:t>Financial</a:t>
            </a:r>
            <a:r>
              <a:rPr sz="4000" spc="-55" dirty="0"/>
              <a:t> </a:t>
            </a:r>
            <a:r>
              <a:rPr sz="4000" spc="-220" dirty="0"/>
              <a:t>Stewardship</a:t>
            </a:r>
            <a:r>
              <a:rPr sz="4000" spc="-50" dirty="0"/>
              <a:t> </a:t>
            </a:r>
            <a:r>
              <a:rPr sz="4000" spc="-180" dirty="0"/>
              <a:t>for</a:t>
            </a:r>
            <a:r>
              <a:rPr sz="4000" spc="-50" dirty="0"/>
              <a:t> </a:t>
            </a:r>
            <a:r>
              <a:rPr sz="4000" spc="-345" dirty="0"/>
              <a:t>VFW </a:t>
            </a:r>
            <a:r>
              <a:rPr sz="4000" spc="-135" dirty="0"/>
              <a:t>Quartermasters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749299" y="2768123"/>
            <a:ext cx="43218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10" dirty="0">
                <a:solidFill>
                  <a:srgbClr val="12294A"/>
                </a:solidFill>
                <a:latin typeface="Roboto"/>
                <a:cs typeface="Roboto"/>
              </a:rPr>
              <a:t>A</a:t>
            </a:r>
            <a:r>
              <a:rPr sz="3000" b="1" spc="-6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000" b="1" spc="-200" dirty="0">
                <a:solidFill>
                  <a:srgbClr val="12294A"/>
                </a:solidFill>
                <a:latin typeface="Roboto"/>
                <a:cs typeface="Roboto"/>
              </a:rPr>
              <a:t>Roadmap</a:t>
            </a:r>
            <a:r>
              <a:rPr sz="3000" b="1" spc="-6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000" b="1" spc="-170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000" b="1" spc="-6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000" b="1" spc="-175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sz="3000" b="1" spc="-5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000" b="1" spc="-110" dirty="0">
                <a:solidFill>
                  <a:srgbClr val="12294A"/>
                </a:solidFill>
                <a:latin typeface="Roboto"/>
                <a:cs typeface="Roboto"/>
              </a:rPr>
              <a:t>Viability</a:t>
            </a:r>
            <a:endParaRPr sz="300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9299" y="4952682"/>
            <a:ext cx="2419985" cy="97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00"/>
              </a:lnSpc>
              <a:spcBef>
                <a:spcPts val="100"/>
              </a:spcBef>
            </a:pP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Presented</a:t>
            </a:r>
            <a:r>
              <a:rPr sz="2000" spc="-5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by</a:t>
            </a:r>
            <a:endParaRPr sz="2000">
              <a:latin typeface="Roboto"/>
              <a:cs typeface="Roboto"/>
            </a:endParaRPr>
          </a:p>
          <a:p>
            <a:pPr marL="12700">
              <a:lnSpc>
                <a:spcPts val="2850"/>
              </a:lnSpc>
            </a:pPr>
            <a:r>
              <a:rPr sz="2500" b="0" spc="-145" dirty="0">
                <a:solidFill>
                  <a:srgbClr val="12294A"/>
                </a:solidFill>
                <a:latin typeface="Roboto Medium"/>
                <a:cs typeface="Roboto Medium"/>
              </a:rPr>
              <a:t>Ryan</a:t>
            </a:r>
            <a:r>
              <a:rPr sz="2500" b="0" spc="-4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20" dirty="0">
                <a:solidFill>
                  <a:srgbClr val="12294A"/>
                </a:solidFill>
                <a:latin typeface="Roboto Medium"/>
                <a:cs typeface="Roboto Medium"/>
              </a:rPr>
              <a:t>Mack</a:t>
            </a:r>
            <a:endParaRPr sz="2500">
              <a:latin typeface="Roboto Medium"/>
              <a:cs typeface="Roboto Medium"/>
            </a:endParaRPr>
          </a:p>
          <a:p>
            <a:pPr marL="12700">
              <a:lnSpc>
                <a:spcPts val="2350"/>
              </a:lnSpc>
            </a:pP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President</a:t>
            </a:r>
            <a:r>
              <a:rPr sz="2000" spc="-5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50" dirty="0">
                <a:solidFill>
                  <a:srgbClr val="12294A"/>
                </a:solidFill>
                <a:latin typeface="Roboto"/>
                <a:cs typeface="Roboto"/>
              </a:rPr>
              <a:t>–</a:t>
            </a:r>
            <a:r>
              <a:rPr sz="2000" spc="-4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Main</a:t>
            </a:r>
            <a:r>
              <a:rPr sz="2000" spc="-4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0" dirty="0">
                <a:solidFill>
                  <a:srgbClr val="12294A"/>
                </a:solidFill>
                <a:latin typeface="Roboto"/>
                <a:cs typeface="Roboto"/>
              </a:rPr>
              <a:t>Street</a:t>
            </a:r>
            <a:endParaRPr sz="20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76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761999" y="0"/>
                </a:lnTo>
                <a:lnTo>
                  <a:pt x="7619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715499" y="304799"/>
            <a:ext cx="2171700" cy="2266950"/>
            <a:chOff x="9715499" y="304799"/>
            <a:chExt cx="2171700" cy="2266950"/>
          </a:xfrm>
        </p:grpSpPr>
        <p:sp>
          <p:nvSpPr>
            <p:cNvPr id="4" name="object 4"/>
            <p:cNvSpPr/>
            <p:nvPr/>
          </p:nvSpPr>
          <p:spPr>
            <a:xfrm>
              <a:off x="9715487" y="1142999"/>
              <a:ext cx="1905000" cy="1428750"/>
            </a:xfrm>
            <a:custGeom>
              <a:avLst/>
              <a:gdLst/>
              <a:ahLst/>
              <a:cxnLst/>
              <a:rect l="l" t="t" r="r" b="b"/>
              <a:pathLst>
                <a:path w="1905000" h="1428750">
                  <a:moveTo>
                    <a:pt x="1905000" y="0"/>
                  </a:moveTo>
                  <a:lnTo>
                    <a:pt x="1876425" y="0"/>
                  </a:lnTo>
                  <a:lnTo>
                    <a:pt x="0" y="0"/>
                  </a:lnTo>
                  <a:lnTo>
                    <a:pt x="0" y="28575"/>
                  </a:lnTo>
                  <a:lnTo>
                    <a:pt x="1876425" y="28575"/>
                  </a:lnTo>
                  <a:lnTo>
                    <a:pt x="1876425" y="1428750"/>
                  </a:lnTo>
                  <a:lnTo>
                    <a:pt x="1905000" y="1428750"/>
                  </a:lnTo>
                  <a:lnTo>
                    <a:pt x="1905000" y="28575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399" y="304799"/>
              <a:ext cx="1066799" cy="10667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10"/>
              </a:spcBef>
            </a:pPr>
            <a:r>
              <a:rPr spc="-165" dirty="0"/>
              <a:t>Fundraising</a:t>
            </a:r>
            <a:r>
              <a:rPr spc="-25" dirty="0"/>
              <a:t> </a:t>
            </a:r>
            <a:r>
              <a:rPr spc="-175" dirty="0"/>
              <a:t>Event</a:t>
            </a:r>
            <a:r>
              <a:rPr spc="-20" dirty="0"/>
              <a:t> </a:t>
            </a:r>
            <a:r>
              <a:rPr spc="-135" dirty="0"/>
              <a:t>Analysis</a:t>
            </a:r>
          </a:p>
          <a:p>
            <a:pPr marL="469265">
              <a:lnSpc>
                <a:spcPct val="100000"/>
              </a:lnSpc>
              <a:spcBef>
                <a:spcPts val="525"/>
              </a:spcBef>
            </a:pPr>
            <a:r>
              <a:rPr sz="1650" b="0" spc="-80" dirty="0">
                <a:solidFill>
                  <a:srgbClr val="4A5462"/>
                </a:solidFill>
                <a:latin typeface="Roboto"/>
                <a:cs typeface="Roboto"/>
              </a:rPr>
              <a:t>(Manual</a:t>
            </a:r>
            <a:r>
              <a:rPr sz="1650" b="0" spc="-40" dirty="0">
                <a:solidFill>
                  <a:srgbClr val="4A5462"/>
                </a:solidFill>
                <a:latin typeface="Roboto"/>
                <a:cs typeface="Roboto"/>
              </a:rPr>
              <a:t> </a:t>
            </a:r>
            <a:r>
              <a:rPr sz="1650" b="0" spc="-10" dirty="0">
                <a:solidFill>
                  <a:srgbClr val="4A5462"/>
                </a:solidFill>
                <a:latin typeface="Roboto"/>
                <a:cs typeface="Roboto"/>
              </a:rPr>
              <a:t>p.27)</a:t>
            </a:r>
            <a:endParaRPr sz="165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2721" y="2887797"/>
            <a:ext cx="211391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b="0" spc="-90" dirty="0">
                <a:solidFill>
                  <a:srgbClr val="12294A"/>
                </a:solidFill>
                <a:latin typeface="Roboto Medium"/>
                <a:cs typeface="Roboto Medium"/>
              </a:rPr>
              <a:t>Event</a:t>
            </a:r>
            <a:r>
              <a:rPr sz="1650" b="0" spc="-20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1650" b="0" spc="-80" dirty="0">
                <a:solidFill>
                  <a:srgbClr val="12294A"/>
                </a:solidFill>
                <a:latin typeface="Roboto Medium"/>
                <a:cs typeface="Roboto Medium"/>
              </a:rPr>
              <a:t>Profit/Loss</a:t>
            </a:r>
            <a:r>
              <a:rPr sz="1650" b="0" spc="-20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1650" b="0" spc="-50" dirty="0">
                <a:solidFill>
                  <a:srgbClr val="12294A"/>
                </a:solidFill>
                <a:latin typeface="Roboto Medium"/>
                <a:cs typeface="Roboto Medium"/>
              </a:rPr>
              <a:t>Report</a:t>
            </a:r>
            <a:endParaRPr sz="1650" dirty="0">
              <a:latin typeface="Roboto Medium"/>
              <a:cs typeface="Roboto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258" y="3244611"/>
            <a:ext cx="21863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85" dirty="0">
                <a:solidFill>
                  <a:srgbClr val="4A5462"/>
                </a:solidFill>
                <a:latin typeface="Roboto"/>
                <a:cs typeface="Roboto"/>
              </a:rPr>
              <a:t>Reference</a:t>
            </a:r>
            <a:r>
              <a:rPr sz="1500" spc="-10" dirty="0">
                <a:solidFill>
                  <a:srgbClr val="4A5462"/>
                </a:solidFill>
                <a:latin typeface="Roboto"/>
                <a:cs typeface="Roboto"/>
              </a:rPr>
              <a:t> </a:t>
            </a:r>
            <a:r>
              <a:rPr sz="1500" spc="-95" dirty="0">
                <a:solidFill>
                  <a:srgbClr val="4A5462"/>
                </a:solidFill>
                <a:latin typeface="Roboto"/>
                <a:cs typeface="Roboto"/>
              </a:rPr>
              <a:t>from</a:t>
            </a:r>
            <a:r>
              <a:rPr sz="1500" spc="-5" dirty="0">
                <a:solidFill>
                  <a:srgbClr val="4A5462"/>
                </a:solidFill>
                <a:latin typeface="Roboto"/>
                <a:cs typeface="Roboto"/>
              </a:rPr>
              <a:t> </a:t>
            </a:r>
            <a:r>
              <a:rPr sz="1500" spc="-95" dirty="0">
                <a:solidFill>
                  <a:srgbClr val="4A5462"/>
                </a:solidFill>
                <a:latin typeface="Roboto"/>
                <a:cs typeface="Roboto"/>
              </a:rPr>
              <a:t>Manual</a:t>
            </a:r>
            <a:r>
              <a:rPr sz="1500" spc="-5" dirty="0">
                <a:solidFill>
                  <a:srgbClr val="4A5462"/>
                </a:solidFill>
                <a:latin typeface="Roboto"/>
                <a:cs typeface="Roboto"/>
              </a:rPr>
              <a:t> </a:t>
            </a:r>
            <a:endParaRPr sz="1500" dirty="0">
              <a:latin typeface="Roboto"/>
              <a:cs typeface="Roboto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219199" y="3531430"/>
          <a:ext cx="10337164" cy="2741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0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8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3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810">
                <a:tc rowSpan="2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 indent="-219710">
                        <a:lnSpc>
                          <a:spcPts val="1770"/>
                        </a:lnSpc>
                        <a:buClr>
                          <a:srgbClr val="FFD600"/>
                        </a:buClr>
                        <a:buSzPct val="85000"/>
                        <a:buFont typeface="Arial"/>
                        <a:buChar char="•"/>
                        <a:tabLst>
                          <a:tab pos="524510" algn="l"/>
                        </a:tabLst>
                      </a:pPr>
                      <a:r>
                        <a:rPr sz="2000" spc="-14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Make</a:t>
                      </a:r>
                      <a:r>
                        <a:rPr sz="2000" spc="-4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9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decisions</a:t>
                      </a:r>
                      <a:r>
                        <a:rPr sz="2000" spc="-4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0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to</a:t>
                      </a:r>
                      <a:r>
                        <a:rPr sz="2000" spc="-4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maximize</a:t>
                      </a:r>
                      <a:r>
                        <a:rPr sz="2000" spc="-4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14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Post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085"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>
                        <a:lnSpc>
                          <a:spcPts val="2060"/>
                        </a:lnSpc>
                      </a:pPr>
                      <a:r>
                        <a:rPr sz="200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revenue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35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Event</a:t>
                      </a:r>
                      <a:endParaRPr sz="1350">
                        <a:latin typeface="Roboto Medium"/>
                        <a:cs typeface="Roboto Medium"/>
                      </a:endParaRPr>
                    </a:p>
                  </a:txBody>
                  <a:tcPr marL="0" marR="0" marT="6667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 marR="40386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35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Revenue</a:t>
                      </a:r>
                      <a:endParaRPr sz="1350">
                        <a:latin typeface="Roboto Medium"/>
                        <a:cs typeface="Roboto Medium"/>
                      </a:endParaRPr>
                    </a:p>
                  </a:txBody>
                  <a:tcPr marL="0" marR="0" marT="6667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35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Expenses</a:t>
                      </a:r>
                      <a:endParaRPr sz="1350">
                        <a:latin typeface="Roboto Medium"/>
                        <a:cs typeface="Roboto Medium"/>
                      </a:endParaRPr>
                    </a:p>
                  </a:txBody>
                  <a:tcPr marL="0" marR="0" marT="6667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350" b="0" spc="-9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Net</a:t>
                      </a:r>
                      <a:r>
                        <a:rPr sz="1350" b="0" spc="-25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 </a:t>
                      </a:r>
                      <a:r>
                        <a:rPr sz="135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Profit</a:t>
                      </a:r>
                      <a:endParaRPr sz="1350">
                        <a:latin typeface="Roboto Medium"/>
                        <a:cs typeface="Roboto Medium"/>
                      </a:endParaRPr>
                    </a:p>
                  </a:txBody>
                  <a:tcPr marL="0" marR="0" marT="6667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300" spc="-5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Fish</a:t>
                      </a:r>
                      <a:r>
                        <a:rPr sz="1300" spc="-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spc="-2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Fry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7302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6725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$1,250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39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50" spc="-20" dirty="0">
                          <a:latin typeface="Roboto"/>
                          <a:cs typeface="Roboto"/>
                        </a:rPr>
                        <a:t>$750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39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50" spc="-20" dirty="0">
                          <a:latin typeface="Roboto"/>
                          <a:cs typeface="Roboto"/>
                        </a:rPr>
                        <a:t>$500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39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300" spc="-5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Golf</a:t>
                      </a:r>
                      <a:r>
                        <a:rPr sz="1300" spc="-2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Tournament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77470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6725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$3,500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$1,800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$1,700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300" spc="-6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Bingo</a:t>
                      </a:r>
                      <a:r>
                        <a:rPr sz="1300" spc="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30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Night</a:t>
                      </a:r>
                      <a:endParaRPr sz="1300">
                        <a:latin typeface="Roboto"/>
                        <a:cs typeface="Roboto"/>
                      </a:endParaRPr>
                    </a:p>
                  </a:txBody>
                  <a:tcPr marL="0" marR="0" marT="77470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771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20" dirty="0">
                          <a:latin typeface="Roboto"/>
                          <a:cs typeface="Roboto"/>
                        </a:rPr>
                        <a:t>$875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20" dirty="0">
                          <a:latin typeface="Roboto"/>
                          <a:cs typeface="Roboto"/>
                        </a:rPr>
                        <a:t>$425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20" dirty="0">
                          <a:latin typeface="Roboto"/>
                          <a:cs typeface="Roboto"/>
                        </a:rPr>
                        <a:t>$450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300" b="0" spc="-65" dirty="0">
                          <a:solidFill>
                            <a:srgbClr val="12294A"/>
                          </a:solidFill>
                          <a:latin typeface="Roboto Medium"/>
                          <a:cs typeface="Roboto Medium"/>
                        </a:rPr>
                        <a:t>Annual</a:t>
                      </a:r>
                      <a:r>
                        <a:rPr sz="1300" b="0" spc="10" dirty="0">
                          <a:solidFill>
                            <a:srgbClr val="12294A"/>
                          </a:solidFill>
                          <a:latin typeface="Roboto Medium"/>
                          <a:cs typeface="Roboto Medium"/>
                        </a:rPr>
                        <a:t> </a:t>
                      </a:r>
                      <a:r>
                        <a:rPr sz="1300" b="0" spc="-10" dirty="0">
                          <a:solidFill>
                            <a:srgbClr val="12294A"/>
                          </a:solidFill>
                          <a:latin typeface="Roboto Medium"/>
                          <a:cs typeface="Roboto Medium"/>
                        </a:rPr>
                        <a:t>Dance</a:t>
                      </a:r>
                      <a:endParaRPr sz="1300">
                        <a:latin typeface="Roboto Medium"/>
                        <a:cs typeface="Roboto Medium"/>
                      </a:endParaRPr>
                    </a:p>
                  </a:txBody>
                  <a:tcPr marL="0" marR="0" marT="77470" marB="0">
                    <a:lnT w="9525">
                      <a:solidFill>
                        <a:srgbClr val="D0D5DA"/>
                      </a:solidFill>
                      <a:prstDash val="solid"/>
                    </a:lnT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marL="72580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400" spc="-20" dirty="0">
                          <a:latin typeface="Eras Medium ITC"/>
                          <a:cs typeface="Eras Medium ITC"/>
                        </a:rPr>
                        <a:t>$950</a:t>
                      </a:r>
                      <a:endParaRPr sz="1400">
                        <a:latin typeface="Eras Medium ITC"/>
                        <a:cs typeface="Eras Medium ITC"/>
                      </a:endParaRPr>
                    </a:p>
                  </a:txBody>
                  <a:tcPr marL="0" marR="0" marT="64769" marB="0">
                    <a:lnT w="9525">
                      <a:solidFill>
                        <a:srgbClr val="D0D5DA"/>
                      </a:solidFill>
                      <a:prstDash val="solid"/>
                    </a:lnT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400" spc="-10" dirty="0">
                          <a:latin typeface="Eras Medium ITC"/>
                          <a:cs typeface="Eras Medium ITC"/>
                        </a:rPr>
                        <a:t>$1,200</a:t>
                      </a:r>
                      <a:endParaRPr sz="1400" dirty="0">
                        <a:latin typeface="Eras Medium ITC"/>
                        <a:cs typeface="Eras Medium ITC"/>
                      </a:endParaRPr>
                    </a:p>
                  </a:txBody>
                  <a:tcPr marL="0" marR="0" marT="64769" marB="0">
                    <a:lnT w="9525">
                      <a:solidFill>
                        <a:srgbClr val="D0D5DA"/>
                      </a:solidFill>
                      <a:prstDash val="solid"/>
                    </a:lnT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ctr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400" b="0" spc="-90" dirty="0">
                          <a:solidFill>
                            <a:srgbClr val="DB2525"/>
                          </a:solidFill>
                          <a:latin typeface="Noto Sans JP Medium"/>
                          <a:cs typeface="Noto Sans JP Medium"/>
                        </a:rPr>
                        <a:t>-</a:t>
                      </a:r>
                      <a:r>
                        <a:rPr sz="1400" b="0" spc="-20" dirty="0">
                          <a:solidFill>
                            <a:srgbClr val="DB2525"/>
                          </a:solidFill>
                          <a:latin typeface="Noto Sans JP Medium"/>
                          <a:cs typeface="Noto Sans JP Medium"/>
                        </a:rPr>
                        <a:t>$250</a:t>
                      </a:r>
                      <a:endParaRPr sz="1400">
                        <a:latin typeface="Noto Sans JP Medium"/>
                        <a:cs typeface="Noto Sans JP Medium"/>
                      </a:endParaRPr>
                    </a:p>
                  </a:txBody>
                  <a:tcPr marL="0" marR="0" marT="64769" marB="0">
                    <a:lnT w="9525">
                      <a:solidFill>
                        <a:srgbClr val="D0D5DA"/>
                      </a:solidFill>
                      <a:prstDash val="solid"/>
                    </a:lnT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7912100" y="1863129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32216" y="1780857"/>
            <a:ext cx="40690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Profit/Loss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Report</a:t>
            </a:r>
            <a:r>
              <a:rPr sz="200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from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Manual</a:t>
            </a:r>
            <a:r>
              <a:rPr sz="200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sz="2000" dirty="0">
              <a:latin typeface="Roboto"/>
              <a:cs typeface="Robo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12100" y="2415579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32216" y="2333307"/>
            <a:ext cx="32035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Judge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events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on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data,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not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0" dirty="0">
                <a:solidFill>
                  <a:srgbClr val="12294A"/>
                </a:solidFill>
                <a:latin typeface="Roboto"/>
                <a:cs typeface="Roboto"/>
              </a:rPr>
              <a:t>habit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12100" y="2968029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32216" y="2885757"/>
            <a:ext cx="37401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Analyze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each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event's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ROI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impact</a:t>
            </a:r>
            <a:endParaRPr sz="20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299" y="520223"/>
            <a:ext cx="38227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Membership</a:t>
            </a:r>
            <a:r>
              <a:rPr spc="-50" dirty="0"/>
              <a:t> </a:t>
            </a:r>
            <a:r>
              <a:rPr spc="-180" dirty="0"/>
              <a:t>as</a:t>
            </a:r>
            <a:r>
              <a:rPr spc="-45" dirty="0"/>
              <a:t> </a:t>
            </a:r>
            <a:r>
              <a:rPr spc="-150" dirty="0"/>
              <a:t>Revenue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6482080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Grow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membership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boost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income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Onboard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new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members,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automate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renewals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Implement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membership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recruitment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campaigns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Track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retention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metrics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increase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recurring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97" baseline="1207" dirty="0">
                <a:solidFill>
                  <a:srgbClr val="12294A"/>
                </a:solidFill>
                <a:latin typeface="Roboto"/>
                <a:cs typeface="Roboto"/>
              </a:rPr>
              <a:t>revenue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5" dirty="0"/>
              <a:t>Compliance</a:t>
            </a:r>
            <a:r>
              <a:rPr spc="-15" dirty="0"/>
              <a:t> </a:t>
            </a:r>
            <a:r>
              <a:rPr spc="-140" dirty="0"/>
              <a:t>Basics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2951"/>
            <a:ext cx="4716145" cy="16808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1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195" baseline="1182" dirty="0">
                <a:solidFill>
                  <a:srgbClr val="12294A"/>
                </a:solidFill>
                <a:latin typeface="Roboto"/>
                <a:cs typeface="Roboto"/>
              </a:rPr>
              <a:t>IRS</a:t>
            </a:r>
            <a:r>
              <a:rPr sz="3525" spc="-6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47" baseline="1182" dirty="0">
                <a:solidFill>
                  <a:srgbClr val="12294A"/>
                </a:solidFill>
                <a:latin typeface="Roboto"/>
                <a:cs typeface="Roboto"/>
              </a:rPr>
              <a:t>Form</a:t>
            </a:r>
            <a:r>
              <a:rPr sz="3525" spc="-6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32" baseline="1182" dirty="0">
                <a:solidFill>
                  <a:srgbClr val="12294A"/>
                </a:solidFill>
                <a:latin typeface="Roboto"/>
                <a:cs typeface="Roboto"/>
              </a:rPr>
              <a:t>990</a:t>
            </a:r>
            <a:r>
              <a:rPr sz="3525" spc="-75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5" baseline="1182" dirty="0">
                <a:solidFill>
                  <a:srgbClr val="12294A"/>
                </a:solidFill>
                <a:latin typeface="Roboto"/>
                <a:cs typeface="Roboto"/>
              </a:rPr>
              <a:t>filing</a:t>
            </a:r>
            <a:endParaRPr sz="3525" baseline="1182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28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179" baseline="1182" dirty="0">
                <a:solidFill>
                  <a:srgbClr val="12294A"/>
                </a:solidFill>
                <a:latin typeface="Roboto"/>
                <a:cs typeface="Roboto"/>
              </a:rPr>
              <a:t>Quarterly</a:t>
            </a:r>
            <a:r>
              <a:rPr sz="3525" spc="-22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87" baseline="1182" dirty="0">
                <a:solidFill>
                  <a:srgbClr val="12294A"/>
                </a:solidFill>
                <a:latin typeface="Roboto"/>
                <a:cs typeface="Roboto"/>
              </a:rPr>
              <a:t>tax</a:t>
            </a:r>
            <a:r>
              <a:rPr sz="3525" spc="-30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5" baseline="1182" dirty="0">
                <a:solidFill>
                  <a:srgbClr val="12294A"/>
                </a:solidFill>
                <a:latin typeface="Roboto"/>
                <a:cs typeface="Roboto"/>
              </a:rPr>
              <a:t>checklist</a:t>
            </a:r>
            <a:endParaRPr sz="3525" baseline="1182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28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240" baseline="1182" dirty="0">
                <a:solidFill>
                  <a:srgbClr val="12294A"/>
                </a:solidFill>
                <a:latin typeface="Roboto"/>
                <a:cs typeface="Roboto"/>
              </a:rPr>
              <a:t>Keep</a:t>
            </a:r>
            <a:r>
              <a:rPr sz="3525" spc="-3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9" baseline="1182" dirty="0">
                <a:solidFill>
                  <a:srgbClr val="12294A"/>
                </a:solidFill>
                <a:latin typeface="Roboto"/>
                <a:cs typeface="Roboto"/>
              </a:rPr>
              <a:t>records</a:t>
            </a:r>
            <a:r>
              <a:rPr sz="3525" spc="-22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95" baseline="1182" dirty="0">
                <a:solidFill>
                  <a:srgbClr val="12294A"/>
                </a:solidFill>
                <a:latin typeface="Roboto"/>
                <a:cs typeface="Roboto"/>
              </a:rPr>
              <a:t>with</a:t>
            </a:r>
            <a:r>
              <a:rPr sz="3525" spc="-30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9" baseline="1182" dirty="0">
                <a:solidFill>
                  <a:srgbClr val="12294A"/>
                </a:solidFill>
                <a:latin typeface="Roboto"/>
                <a:cs typeface="Roboto"/>
              </a:rPr>
              <a:t>provided</a:t>
            </a:r>
            <a:r>
              <a:rPr sz="3525" spc="-22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65" baseline="1182" dirty="0">
                <a:solidFill>
                  <a:srgbClr val="12294A"/>
                </a:solidFill>
                <a:latin typeface="Roboto"/>
                <a:cs typeface="Roboto"/>
              </a:rPr>
              <a:t>templates</a:t>
            </a:r>
            <a:endParaRPr sz="3525" baseline="1182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0" dirty="0"/>
              <a:t>Monthly</a:t>
            </a:r>
            <a:r>
              <a:rPr spc="-10" dirty="0"/>
              <a:t> </a:t>
            </a:r>
            <a:r>
              <a:rPr spc="-150" dirty="0"/>
              <a:t>Financial</a:t>
            </a:r>
            <a:r>
              <a:rPr spc="-10" dirty="0"/>
              <a:t> </a:t>
            </a:r>
            <a:r>
              <a:rPr spc="-130" dirty="0"/>
              <a:t>Reports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6280785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Report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monthly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at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meetings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transparency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Monthly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Report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lang="en-US"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lang="en-US"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Share</a:t>
            </a:r>
            <a:r>
              <a:rPr lang="en-US"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lang="en-US"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status</a:t>
            </a:r>
            <a:r>
              <a:rPr lang="en-US"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with</a:t>
            </a:r>
            <a:r>
              <a:rPr lang="en-US"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all</a:t>
            </a:r>
            <a:r>
              <a:rPr lang="en-US"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lang="en-US"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lang="en-US"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members</a:t>
            </a:r>
            <a:endParaRPr lang="en-US"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Identify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issues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early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implement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solutions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75" baseline="1207" dirty="0">
                <a:solidFill>
                  <a:srgbClr val="12294A"/>
                </a:solidFill>
                <a:latin typeface="Roboto"/>
                <a:cs typeface="Roboto"/>
              </a:rPr>
              <a:t>quickly</a:t>
            </a:r>
            <a:endParaRPr sz="3450" baseline="1207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74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50" spc="-100" dirty="0"/>
              <a:t>Payment</a:t>
            </a:r>
            <a:r>
              <a:rPr sz="2850" spc="-50" dirty="0"/>
              <a:t> </a:t>
            </a:r>
            <a:r>
              <a:rPr sz="2850" spc="-75" dirty="0"/>
              <a:t>Processes</a:t>
            </a:r>
            <a:endParaRPr sz="2850"/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516245" cy="1029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Check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Request/Voucher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Form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Commander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must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approve</a:t>
            </a:r>
            <a:endParaRPr sz="3450" baseline="1207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0" dirty="0"/>
              <a:t>Cash</a:t>
            </a:r>
            <a:r>
              <a:rPr spc="-50" dirty="0"/>
              <a:t> </a:t>
            </a:r>
            <a:r>
              <a:rPr spc="-145" dirty="0"/>
              <a:t>Controls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211445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Daily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Cash</a:t>
            </a:r>
            <a:r>
              <a:rPr sz="3450" spc="-89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Transaction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Log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(Manual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)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Prevent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errors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theft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Maintain</a:t>
            </a:r>
            <a:r>
              <a:rPr sz="3450" spc="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accurate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records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Require</a:t>
            </a:r>
            <a:r>
              <a:rPr sz="3450" spc="-5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dual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verification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cash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handling</a:t>
            </a:r>
            <a:endParaRPr sz="3450" baseline="1207" dirty="0">
              <a:latin typeface="Roboto"/>
              <a:cs typeface="Robo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172699" y="3793619"/>
            <a:ext cx="1071880" cy="833119"/>
          </a:xfrm>
          <a:custGeom>
            <a:avLst/>
            <a:gdLst/>
            <a:ahLst/>
            <a:cxnLst/>
            <a:rect l="l" t="t" r="r" b="b"/>
            <a:pathLst>
              <a:path w="1071879" h="833120">
                <a:moveTo>
                  <a:pt x="1071230" y="104683"/>
                </a:moveTo>
                <a:lnTo>
                  <a:pt x="238924" y="104683"/>
                </a:lnTo>
                <a:lnTo>
                  <a:pt x="288386" y="101871"/>
                </a:lnTo>
                <a:lnTo>
                  <a:pt x="337856" y="95836"/>
                </a:lnTo>
                <a:lnTo>
                  <a:pt x="387332" y="87223"/>
                </a:lnTo>
                <a:lnTo>
                  <a:pt x="436812" y="76676"/>
                </a:lnTo>
                <a:lnTo>
                  <a:pt x="486296" y="64840"/>
                </a:lnTo>
                <a:lnTo>
                  <a:pt x="584336" y="40071"/>
                </a:lnTo>
                <a:lnTo>
                  <a:pt x="632891" y="28393"/>
                </a:lnTo>
                <a:lnTo>
                  <a:pt x="681446" y="17936"/>
                </a:lnTo>
                <a:lnTo>
                  <a:pt x="730001" y="9312"/>
                </a:lnTo>
                <a:lnTo>
                  <a:pt x="778557" y="3129"/>
                </a:lnTo>
                <a:lnTo>
                  <a:pt x="827112" y="0"/>
                </a:lnTo>
                <a:lnTo>
                  <a:pt x="875667" y="533"/>
                </a:lnTo>
                <a:lnTo>
                  <a:pt x="924222" y="5341"/>
                </a:lnTo>
                <a:lnTo>
                  <a:pt x="972777" y="15033"/>
                </a:lnTo>
                <a:lnTo>
                  <a:pt x="1021333" y="30221"/>
                </a:lnTo>
                <a:lnTo>
                  <a:pt x="1058237" y="60475"/>
                </a:lnTo>
                <a:lnTo>
                  <a:pt x="1068135" y="82569"/>
                </a:lnTo>
                <a:lnTo>
                  <a:pt x="1071230" y="104683"/>
                </a:lnTo>
                <a:close/>
              </a:path>
              <a:path w="1071879" h="833120">
                <a:moveTo>
                  <a:pt x="244450" y="832860"/>
                </a:moveTo>
                <a:lnTo>
                  <a:pt x="195895" y="832326"/>
                </a:lnTo>
                <a:lnTo>
                  <a:pt x="147339" y="827518"/>
                </a:lnTo>
                <a:lnTo>
                  <a:pt x="98784" y="817826"/>
                </a:lnTo>
                <a:lnTo>
                  <a:pt x="50229" y="802638"/>
                </a:lnTo>
                <a:lnTo>
                  <a:pt x="13324" y="772385"/>
                </a:lnTo>
                <a:lnTo>
                  <a:pt x="0" y="725806"/>
                </a:lnTo>
                <a:lnTo>
                  <a:pt x="0" y="149469"/>
                </a:lnTo>
                <a:lnTo>
                  <a:pt x="8112" y="119355"/>
                </a:lnTo>
                <a:lnTo>
                  <a:pt x="29184" y="97333"/>
                </a:lnTo>
                <a:lnTo>
                  <a:pt x="58313" y="85845"/>
                </a:lnTo>
                <a:lnTo>
                  <a:pt x="88207" y="87223"/>
                </a:lnTo>
                <a:lnTo>
                  <a:pt x="90091" y="87223"/>
                </a:lnTo>
                <a:lnTo>
                  <a:pt x="140029" y="98059"/>
                </a:lnTo>
                <a:lnTo>
                  <a:pt x="189471" y="103627"/>
                </a:lnTo>
                <a:lnTo>
                  <a:pt x="238924" y="104683"/>
                </a:lnTo>
                <a:lnTo>
                  <a:pt x="1071230" y="104683"/>
                </a:lnTo>
                <a:lnTo>
                  <a:pt x="1071562" y="107053"/>
                </a:lnTo>
                <a:lnTo>
                  <a:pt x="1071562" y="118773"/>
                </a:lnTo>
                <a:lnTo>
                  <a:pt x="833437" y="118773"/>
                </a:lnTo>
                <a:lnTo>
                  <a:pt x="842806" y="165082"/>
                </a:lnTo>
                <a:lnTo>
                  <a:pt x="868342" y="202931"/>
                </a:lnTo>
                <a:lnTo>
                  <a:pt x="875959" y="208070"/>
                </a:lnTo>
                <a:lnTo>
                  <a:pt x="119062" y="208070"/>
                </a:lnTo>
                <a:lnTo>
                  <a:pt x="119062" y="327133"/>
                </a:lnTo>
                <a:lnTo>
                  <a:pt x="406974" y="327133"/>
                </a:lnTo>
                <a:lnTo>
                  <a:pt x="392267" y="368965"/>
                </a:lnTo>
                <a:lnTo>
                  <a:pt x="386953" y="416430"/>
                </a:lnTo>
                <a:lnTo>
                  <a:pt x="392267" y="463894"/>
                </a:lnTo>
                <a:lnTo>
                  <a:pt x="407265" y="506553"/>
                </a:lnTo>
                <a:lnTo>
                  <a:pt x="430531" y="542701"/>
                </a:lnTo>
                <a:lnTo>
                  <a:pt x="460650" y="570632"/>
                </a:lnTo>
                <a:lnTo>
                  <a:pt x="496205" y="588641"/>
                </a:lnTo>
                <a:lnTo>
                  <a:pt x="535781" y="595023"/>
                </a:lnTo>
                <a:lnTo>
                  <a:pt x="119062" y="595023"/>
                </a:lnTo>
                <a:lnTo>
                  <a:pt x="119062" y="714086"/>
                </a:lnTo>
                <a:lnTo>
                  <a:pt x="1062687" y="714086"/>
                </a:lnTo>
                <a:lnTo>
                  <a:pt x="1049309" y="728038"/>
                </a:lnTo>
                <a:lnTo>
                  <a:pt x="832638" y="728038"/>
                </a:lnTo>
                <a:lnTo>
                  <a:pt x="783176" y="730879"/>
                </a:lnTo>
                <a:lnTo>
                  <a:pt x="733706" y="736945"/>
                </a:lnTo>
                <a:lnTo>
                  <a:pt x="684230" y="745588"/>
                </a:lnTo>
                <a:lnTo>
                  <a:pt x="634749" y="756160"/>
                </a:lnTo>
                <a:lnTo>
                  <a:pt x="585266" y="768013"/>
                </a:lnTo>
                <a:lnTo>
                  <a:pt x="487226" y="792788"/>
                </a:lnTo>
                <a:lnTo>
                  <a:pt x="438670" y="804466"/>
                </a:lnTo>
                <a:lnTo>
                  <a:pt x="390115" y="814923"/>
                </a:lnTo>
                <a:lnTo>
                  <a:pt x="341560" y="823547"/>
                </a:lnTo>
                <a:lnTo>
                  <a:pt x="293005" y="829730"/>
                </a:lnTo>
                <a:lnTo>
                  <a:pt x="244450" y="832860"/>
                </a:lnTo>
                <a:close/>
              </a:path>
              <a:path w="1071879" h="833120">
                <a:moveTo>
                  <a:pt x="1062687" y="714086"/>
                </a:moveTo>
                <a:lnTo>
                  <a:pt x="238125" y="714086"/>
                </a:lnTo>
                <a:lnTo>
                  <a:pt x="228756" y="667778"/>
                </a:lnTo>
                <a:lnTo>
                  <a:pt x="203220" y="629928"/>
                </a:lnTo>
                <a:lnTo>
                  <a:pt x="165370" y="604392"/>
                </a:lnTo>
                <a:lnTo>
                  <a:pt x="119062" y="595023"/>
                </a:lnTo>
                <a:lnTo>
                  <a:pt x="535781" y="595023"/>
                </a:lnTo>
                <a:lnTo>
                  <a:pt x="575356" y="588641"/>
                </a:lnTo>
                <a:lnTo>
                  <a:pt x="610911" y="570632"/>
                </a:lnTo>
                <a:lnTo>
                  <a:pt x="641030" y="542701"/>
                </a:lnTo>
                <a:lnTo>
                  <a:pt x="664297" y="506553"/>
                </a:lnTo>
                <a:lnTo>
                  <a:pt x="679295" y="463894"/>
                </a:lnTo>
                <a:lnTo>
                  <a:pt x="684609" y="416430"/>
                </a:lnTo>
                <a:lnTo>
                  <a:pt x="679295" y="368965"/>
                </a:lnTo>
                <a:lnTo>
                  <a:pt x="664297" y="326306"/>
                </a:lnTo>
                <a:lnTo>
                  <a:pt x="641030" y="290158"/>
                </a:lnTo>
                <a:lnTo>
                  <a:pt x="610911" y="262227"/>
                </a:lnTo>
                <a:lnTo>
                  <a:pt x="575356" y="244218"/>
                </a:lnTo>
                <a:lnTo>
                  <a:pt x="535781" y="237836"/>
                </a:lnTo>
                <a:lnTo>
                  <a:pt x="952500" y="237836"/>
                </a:lnTo>
                <a:lnTo>
                  <a:pt x="952500" y="118773"/>
                </a:lnTo>
                <a:lnTo>
                  <a:pt x="1071562" y="118773"/>
                </a:lnTo>
                <a:lnTo>
                  <a:pt x="1071562" y="505726"/>
                </a:lnTo>
                <a:lnTo>
                  <a:pt x="952500" y="505726"/>
                </a:lnTo>
                <a:lnTo>
                  <a:pt x="906191" y="515095"/>
                </a:lnTo>
                <a:lnTo>
                  <a:pt x="868342" y="540631"/>
                </a:lnTo>
                <a:lnTo>
                  <a:pt x="842806" y="578481"/>
                </a:lnTo>
                <a:lnTo>
                  <a:pt x="833437" y="624789"/>
                </a:lnTo>
                <a:lnTo>
                  <a:pt x="1071562" y="624789"/>
                </a:lnTo>
                <a:lnTo>
                  <a:pt x="1071562" y="683204"/>
                </a:lnTo>
                <a:lnTo>
                  <a:pt x="1063423" y="713318"/>
                </a:lnTo>
                <a:lnTo>
                  <a:pt x="1062687" y="714086"/>
                </a:lnTo>
                <a:close/>
              </a:path>
              <a:path w="1071879" h="833120">
                <a:moveTo>
                  <a:pt x="406974" y="327133"/>
                </a:moveTo>
                <a:lnTo>
                  <a:pt x="119062" y="327133"/>
                </a:lnTo>
                <a:lnTo>
                  <a:pt x="165370" y="317764"/>
                </a:lnTo>
                <a:lnTo>
                  <a:pt x="203220" y="292228"/>
                </a:lnTo>
                <a:lnTo>
                  <a:pt x="228756" y="254378"/>
                </a:lnTo>
                <a:lnTo>
                  <a:pt x="238125" y="208070"/>
                </a:lnTo>
                <a:lnTo>
                  <a:pt x="875959" y="208070"/>
                </a:lnTo>
                <a:lnTo>
                  <a:pt x="906191" y="228467"/>
                </a:lnTo>
                <a:lnTo>
                  <a:pt x="952500" y="237836"/>
                </a:lnTo>
                <a:lnTo>
                  <a:pt x="535781" y="237836"/>
                </a:lnTo>
                <a:lnTo>
                  <a:pt x="496205" y="244218"/>
                </a:lnTo>
                <a:lnTo>
                  <a:pt x="460650" y="262227"/>
                </a:lnTo>
                <a:lnTo>
                  <a:pt x="430531" y="290158"/>
                </a:lnTo>
                <a:lnTo>
                  <a:pt x="407265" y="326306"/>
                </a:lnTo>
                <a:lnTo>
                  <a:pt x="406974" y="327133"/>
                </a:lnTo>
                <a:close/>
              </a:path>
              <a:path w="1071879" h="833120">
                <a:moveTo>
                  <a:pt x="1071562" y="624789"/>
                </a:moveTo>
                <a:lnTo>
                  <a:pt x="952500" y="624789"/>
                </a:lnTo>
                <a:lnTo>
                  <a:pt x="952500" y="505726"/>
                </a:lnTo>
                <a:lnTo>
                  <a:pt x="1071562" y="505726"/>
                </a:lnTo>
                <a:lnTo>
                  <a:pt x="1071562" y="624789"/>
                </a:lnTo>
                <a:close/>
              </a:path>
              <a:path w="1071879" h="833120">
                <a:moveTo>
                  <a:pt x="1013170" y="746828"/>
                </a:moveTo>
                <a:lnTo>
                  <a:pt x="980963" y="745340"/>
                </a:lnTo>
                <a:lnTo>
                  <a:pt x="931533" y="734621"/>
                </a:lnTo>
                <a:lnTo>
                  <a:pt x="882091" y="729070"/>
                </a:lnTo>
                <a:lnTo>
                  <a:pt x="832638" y="728038"/>
                </a:lnTo>
                <a:lnTo>
                  <a:pt x="1049309" y="728038"/>
                </a:lnTo>
                <a:lnTo>
                  <a:pt x="1042308" y="735340"/>
                </a:lnTo>
                <a:lnTo>
                  <a:pt x="1013170" y="746828"/>
                </a:lnTo>
                <a:close/>
              </a:path>
            </a:pathLst>
          </a:custGeom>
          <a:solidFill>
            <a:srgbClr val="FFD60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747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50" spc="-80" dirty="0"/>
              <a:t>Asset</a:t>
            </a:r>
            <a:r>
              <a:rPr sz="2850" spc="-85" dirty="0"/>
              <a:t> Management</a:t>
            </a:r>
            <a:endParaRPr sz="2850"/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829300" cy="1029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Log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assets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on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Inventory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Register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Regularly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review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60" baseline="1207" dirty="0">
                <a:solidFill>
                  <a:srgbClr val="12294A"/>
                </a:solidFill>
                <a:latin typeface="Roboto"/>
                <a:cs typeface="Roboto"/>
              </a:rPr>
              <a:t>insurance/repairs</a:t>
            </a:r>
            <a:endParaRPr sz="3450" baseline="1207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Audit</a:t>
            </a:r>
            <a:r>
              <a:rPr spc="-50" dirty="0"/>
              <a:t> </a:t>
            </a:r>
            <a:r>
              <a:rPr spc="-155" dirty="0"/>
              <a:t>Readiness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6938645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Annual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Audit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Prep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Checklist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Keep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documents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ready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all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year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Maintain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organized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records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easy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0" baseline="1207" dirty="0">
                <a:solidFill>
                  <a:srgbClr val="12294A"/>
                </a:solidFill>
                <a:latin typeface="Roboto"/>
                <a:cs typeface="Roboto"/>
              </a:rPr>
              <a:t>verification</a:t>
            </a:r>
            <a:endParaRPr sz="3450" baseline="1207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Professional</a:t>
            </a:r>
            <a:r>
              <a:rPr spc="10" dirty="0"/>
              <a:t> </a:t>
            </a:r>
            <a:r>
              <a:rPr spc="-165" dirty="0"/>
              <a:t>Communications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47799" y="3124199"/>
            <a:ext cx="3810000" cy="1524000"/>
            <a:chOff x="1447799" y="3124199"/>
            <a:chExt cx="3810000" cy="1524000"/>
          </a:xfrm>
        </p:grpSpPr>
        <p:sp>
          <p:nvSpPr>
            <p:cNvPr id="4" name="object 4"/>
            <p:cNvSpPr/>
            <p:nvPr/>
          </p:nvSpPr>
          <p:spPr>
            <a:xfrm>
              <a:off x="1457324" y="3133724"/>
              <a:ext cx="3790950" cy="1504950"/>
            </a:xfrm>
            <a:custGeom>
              <a:avLst/>
              <a:gdLst/>
              <a:ahLst/>
              <a:cxnLst/>
              <a:rect l="l" t="t" r="r" b="b"/>
              <a:pathLst>
                <a:path w="3790950" h="1504950">
                  <a:moveTo>
                    <a:pt x="3757901" y="1504949"/>
                  </a:moveTo>
                  <a:lnTo>
                    <a:pt x="33047" y="1504949"/>
                  </a:lnTo>
                  <a:lnTo>
                    <a:pt x="28187" y="1503982"/>
                  </a:lnTo>
                  <a:lnTo>
                    <a:pt x="966" y="1476761"/>
                  </a:lnTo>
                  <a:lnTo>
                    <a:pt x="0" y="1471901"/>
                  </a:lnTo>
                  <a:lnTo>
                    <a:pt x="0" y="14668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757901" y="0"/>
                  </a:lnTo>
                  <a:lnTo>
                    <a:pt x="3789982" y="28186"/>
                  </a:lnTo>
                  <a:lnTo>
                    <a:pt x="3790949" y="33047"/>
                  </a:lnTo>
                  <a:lnTo>
                    <a:pt x="3790949" y="1471901"/>
                  </a:lnTo>
                  <a:lnTo>
                    <a:pt x="3762761" y="1503982"/>
                  </a:lnTo>
                  <a:lnTo>
                    <a:pt x="3757901" y="1504949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7324" y="3133724"/>
              <a:ext cx="3790950" cy="1504950"/>
            </a:xfrm>
            <a:custGeom>
              <a:avLst/>
              <a:gdLst/>
              <a:ahLst/>
              <a:cxnLst/>
              <a:rect l="l" t="t" r="r" b="b"/>
              <a:pathLst>
                <a:path w="3790950" h="1504950">
                  <a:moveTo>
                    <a:pt x="0" y="1466849"/>
                  </a:moveTo>
                  <a:lnTo>
                    <a:pt x="0" y="38099"/>
                  </a:lnTo>
                  <a:lnTo>
                    <a:pt x="0" y="33047"/>
                  </a:lnTo>
                  <a:lnTo>
                    <a:pt x="966" y="28186"/>
                  </a:lnTo>
                  <a:lnTo>
                    <a:pt x="2900" y="23519"/>
                  </a:lnTo>
                  <a:lnTo>
                    <a:pt x="4833" y="18851"/>
                  </a:lnTo>
                  <a:lnTo>
                    <a:pt x="7586" y="14731"/>
                  </a:lnTo>
                  <a:lnTo>
                    <a:pt x="11159" y="11158"/>
                  </a:lnTo>
                  <a:lnTo>
                    <a:pt x="14731" y="7586"/>
                  </a:lnTo>
                  <a:lnTo>
                    <a:pt x="18851" y="4833"/>
                  </a:lnTo>
                  <a:lnTo>
                    <a:pt x="23519" y="2900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8100" y="0"/>
                  </a:lnTo>
                  <a:lnTo>
                    <a:pt x="3752849" y="0"/>
                  </a:lnTo>
                  <a:lnTo>
                    <a:pt x="3757901" y="0"/>
                  </a:lnTo>
                  <a:lnTo>
                    <a:pt x="3762761" y="966"/>
                  </a:lnTo>
                  <a:lnTo>
                    <a:pt x="3767429" y="2900"/>
                  </a:lnTo>
                  <a:lnTo>
                    <a:pt x="3772096" y="4833"/>
                  </a:lnTo>
                  <a:lnTo>
                    <a:pt x="3776217" y="7586"/>
                  </a:lnTo>
                  <a:lnTo>
                    <a:pt x="3779790" y="11158"/>
                  </a:lnTo>
                  <a:lnTo>
                    <a:pt x="3783362" y="14731"/>
                  </a:lnTo>
                  <a:lnTo>
                    <a:pt x="3786115" y="18851"/>
                  </a:lnTo>
                  <a:lnTo>
                    <a:pt x="3788048" y="23519"/>
                  </a:lnTo>
                  <a:lnTo>
                    <a:pt x="3789982" y="28186"/>
                  </a:lnTo>
                  <a:lnTo>
                    <a:pt x="3790949" y="33047"/>
                  </a:lnTo>
                  <a:lnTo>
                    <a:pt x="3790949" y="38099"/>
                  </a:lnTo>
                  <a:lnTo>
                    <a:pt x="3790949" y="1466849"/>
                  </a:lnTo>
                  <a:lnTo>
                    <a:pt x="3790949" y="1471901"/>
                  </a:lnTo>
                  <a:lnTo>
                    <a:pt x="3789982" y="1476761"/>
                  </a:lnTo>
                  <a:lnTo>
                    <a:pt x="3788048" y="1481429"/>
                  </a:lnTo>
                  <a:lnTo>
                    <a:pt x="3786115" y="1486097"/>
                  </a:lnTo>
                  <a:lnTo>
                    <a:pt x="3752849" y="1504949"/>
                  </a:lnTo>
                  <a:lnTo>
                    <a:pt x="38100" y="1504949"/>
                  </a:lnTo>
                  <a:lnTo>
                    <a:pt x="4833" y="1486097"/>
                  </a:lnTo>
                  <a:lnTo>
                    <a:pt x="2900" y="1481429"/>
                  </a:lnTo>
                  <a:lnTo>
                    <a:pt x="966" y="1476761"/>
                  </a:lnTo>
                  <a:lnTo>
                    <a:pt x="0" y="1471901"/>
                  </a:lnTo>
                  <a:lnTo>
                    <a:pt x="0" y="1466849"/>
                  </a:lnTo>
                  <a:close/>
                </a:path>
              </a:pathLst>
            </a:custGeom>
            <a:ln w="19049">
              <a:solidFill>
                <a:srgbClr val="1229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09724" y="4010024"/>
              <a:ext cx="3486150" cy="19050"/>
            </a:xfrm>
            <a:custGeom>
              <a:avLst/>
              <a:gdLst/>
              <a:ahLst/>
              <a:cxnLst/>
              <a:rect l="l" t="t" r="r" b="b"/>
              <a:pathLst>
                <a:path w="3486150" h="19050">
                  <a:moveTo>
                    <a:pt x="3486149" y="19049"/>
                  </a:moveTo>
                  <a:lnTo>
                    <a:pt x="0" y="19049"/>
                  </a:lnTo>
                  <a:lnTo>
                    <a:pt x="0" y="0"/>
                  </a:lnTo>
                  <a:lnTo>
                    <a:pt x="3486149" y="0"/>
                  </a:lnTo>
                  <a:lnTo>
                    <a:pt x="3486149" y="19049"/>
                  </a:lnTo>
                  <a:close/>
                </a:path>
              </a:pathLst>
            </a:custGeom>
            <a:solidFill>
              <a:srgbClr val="FABE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09724" y="3286124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1" y="596474"/>
                  </a:lnTo>
                  <a:lnTo>
                    <a:pt x="174480" y="580335"/>
                  </a:lnTo>
                  <a:lnTo>
                    <a:pt x="135461" y="558231"/>
                  </a:lnTo>
                  <a:lnTo>
                    <a:pt x="100108" y="530641"/>
                  </a:lnTo>
                  <a:lnTo>
                    <a:pt x="69186" y="498162"/>
                  </a:lnTo>
                  <a:lnTo>
                    <a:pt x="43363" y="461498"/>
                  </a:lnTo>
                  <a:lnTo>
                    <a:pt x="23201" y="421441"/>
                  </a:lnTo>
                  <a:lnTo>
                    <a:pt x="9134" y="378860"/>
                  </a:lnTo>
                  <a:lnTo>
                    <a:pt x="1467" y="334675"/>
                  </a:lnTo>
                  <a:lnTo>
                    <a:pt x="0" y="304799"/>
                  </a:lnTo>
                  <a:lnTo>
                    <a:pt x="367" y="289844"/>
                  </a:lnTo>
                  <a:lnTo>
                    <a:pt x="5856" y="245335"/>
                  </a:lnTo>
                  <a:lnTo>
                    <a:pt x="17817" y="202115"/>
                  </a:lnTo>
                  <a:lnTo>
                    <a:pt x="35990" y="161117"/>
                  </a:lnTo>
                  <a:lnTo>
                    <a:pt x="59981" y="123230"/>
                  </a:lnTo>
                  <a:lnTo>
                    <a:pt x="89273" y="89273"/>
                  </a:lnTo>
                  <a:lnTo>
                    <a:pt x="123230" y="59981"/>
                  </a:lnTo>
                  <a:lnTo>
                    <a:pt x="161118" y="35990"/>
                  </a:lnTo>
                  <a:lnTo>
                    <a:pt x="202115" y="17817"/>
                  </a:lnTo>
                  <a:lnTo>
                    <a:pt x="245336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3" y="5856"/>
                  </a:lnTo>
                  <a:lnTo>
                    <a:pt x="407483" y="17817"/>
                  </a:lnTo>
                  <a:lnTo>
                    <a:pt x="448481" y="35990"/>
                  </a:lnTo>
                  <a:lnTo>
                    <a:pt x="486368" y="59981"/>
                  </a:lnTo>
                  <a:lnTo>
                    <a:pt x="520325" y="89273"/>
                  </a:lnTo>
                  <a:lnTo>
                    <a:pt x="549617" y="123230"/>
                  </a:lnTo>
                  <a:lnTo>
                    <a:pt x="573609" y="161118"/>
                  </a:lnTo>
                  <a:lnTo>
                    <a:pt x="591782" y="202115"/>
                  </a:lnTo>
                  <a:lnTo>
                    <a:pt x="603743" y="245335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3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7" y="486368"/>
                  </a:lnTo>
                  <a:lnTo>
                    <a:pt x="520325" y="520325"/>
                  </a:lnTo>
                  <a:lnTo>
                    <a:pt x="486368" y="549617"/>
                  </a:lnTo>
                  <a:lnTo>
                    <a:pt x="448481" y="573609"/>
                  </a:lnTo>
                  <a:lnTo>
                    <a:pt x="407483" y="591782"/>
                  </a:lnTo>
                  <a:lnTo>
                    <a:pt x="364263" y="603743"/>
                  </a:lnTo>
                  <a:lnTo>
                    <a:pt x="319755" y="609233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F2F4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54100" y="1786096"/>
            <a:ext cx="4895215" cy="1029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Char char="•"/>
              <a:tabLst>
                <a:tab pos="232410" algn="l"/>
              </a:tabLst>
            </a:pPr>
            <a:r>
              <a:rPr sz="3450" spc="-277" baseline="1207" dirty="0">
                <a:solidFill>
                  <a:srgbClr val="12294A"/>
                </a:solidFill>
                <a:latin typeface="Arial"/>
                <a:cs typeface="Arial"/>
              </a:rPr>
              <a:t>Use</a:t>
            </a:r>
            <a:r>
              <a:rPr sz="3450" spc="-142" baseline="1207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Arial"/>
                <a:cs typeface="Arial"/>
              </a:rPr>
              <a:t>Standard</a:t>
            </a:r>
            <a:r>
              <a:rPr sz="3450" spc="-135" baseline="1207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Arial"/>
                <a:cs typeface="Arial"/>
              </a:rPr>
              <a:t>Letterhead</a:t>
            </a:r>
            <a:r>
              <a:rPr sz="3450" spc="-135" baseline="1207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endParaRPr sz="3450" baseline="1207" dirty="0">
              <a:latin typeface="Arial"/>
              <a:cs typeface="Arial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Char char="•"/>
              <a:tabLst>
                <a:tab pos="232410" algn="l"/>
              </a:tabLst>
            </a:pPr>
            <a:r>
              <a:rPr sz="3450" spc="-127" baseline="1207" dirty="0">
                <a:solidFill>
                  <a:srgbClr val="12294A"/>
                </a:solidFill>
                <a:latin typeface="Arial"/>
                <a:cs typeface="Arial"/>
              </a:rPr>
              <a:t>Consistent</a:t>
            </a:r>
            <a:r>
              <a:rPr sz="3450" spc="-150" baseline="1207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Arial"/>
                <a:cs typeface="Arial"/>
              </a:rPr>
              <a:t>Post</a:t>
            </a:r>
            <a:r>
              <a:rPr sz="3450" spc="-150" baseline="1207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Arial"/>
                <a:cs typeface="Arial"/>
              </a:rPr>
              <a:t>identity</a:t>
            </a:r>
            <a:endParaRPr sz="3450" baseline="1207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43471" y="3458597"/>
            <a:ext cx="342265" cy="226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300" b="1" spc="-60" dirty="0">
                <a:solidFill>
                  <a:srgbClr val="12294A"/>
                </a:solidFill>
                <a:latin typeface="Roboto"/>
                <a:cs typeface="Roboto"/>
              </a:rPr>
              <a:t>VFW</a:t>
            </a:r>
            <a:endParaRPr sz="13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53643" y="3319040"/>
            <a:ext cx="1755139" cy="4806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300" b="1" spc="-70" dirty="0">
                <a:solidFill>
                  <a:srgbClr val="12294A"/>
                </a:solidFill>
                <a:latin typeface="Roboto"/>
                <a:cs typeface="Roboto"/>
              </a:rPr>
              <a:t>Veterans</a:t>
            </a:r>
            <a:r>
              <a:rPr sz="1300" b="1" spc="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300" b="1" spc="-50" dirty="0">
                <a:solidFill>
                  <a:srgbClr val="12294A"/>
                </a:solidFill>
                <a:latin typeface="Roboto"/>
                <a:cs typeface="Roboto"/>
              </a:rPr>
              <a:t>of</a:t>
            </a:r>
            <a:r>
              <a:rPr sz="1300" b="1" spc="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300" b="1" spc="-65" dirty="0">
                <a:solidFill>
                  <a:srgbClr val="12294A"/>
                </a:solidFill>
                <a:latin typeface="Roboto"/>
                <a:cs typeface="Roboto"/>
              </a:rPr>
              <a:t>Foreign</a:t>
            </a:r>
            <a:r>
              <a:rPr sz="1300" b="1" spc="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300" b="1" spc="-35" dirty="0">
                <a:solidFill>
                  <a:srgbClr val="12294A"/>
                </a:solidFill>
                <a:latin typeface="Roboto"/>
                <a:cs typeface="Roboto"/>
              </a:rPr>
              <a:t>Wars</a:t>
            </a:r>
            <a:endParaRPr sz="1300">
              <a:latin typeface="Roboto"/>
              <a:cs typeface="Roboto"/>
            </a:endParaRPr>
          </a:p>
          <a:p>
            <a:pPr marL="956944">
              <a:lnSpc>
                <a:spcPct val="100000"/>
              </a:lnSpc>
              <a:spcBef>
                <a:spcPts val="240"/>
              </a:spcBef>
            </a:pPr>
            <a:r>
              <a:rPr sz="1300" spc="-45" dirty="0">
                <a:solidFill>
                  <a:srgbClr val="12294A"/>
                </a:solidFill>
                <a:latin typeface="Arial"/>
                <a:cs typeface="Arial"/>
              </a:rPr>
              <a:t>Post</a:t>
            </a:r>
            <a:r>
              <a:rPr sz="1300" spc="-5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300" spc="-30" dirty="0">
                <a:solidFill>
                  <a:srgbClr val="12294A"/>
                </a:solidFill>
                <a:latin typeface="Arial"/>
                <a:cs typeface="Arial"/>
              </a:rPr>
              <a:t>#0000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7024" y="4074620"/>
            <a:ext cx="2790190" cy="4064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150" spc="-60" dirty="0">
                <a:solidFill>
                  <a:srgbClr val="12294A"/>
                </a:solidFill>
                <a:latin typeface="Arial"/>
                <a:cs typeface="Arial"/>
              </a:rPr>
              <a:t>123</a:t>
            </a:r>
            <a:r>
              <a:rPr sz="1150" spc="-40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70" dirty="0">
                <a:solidFill>
                  <a:srgbClr val="12294A"/>
                </a:solidFill>
                <a:latin typeface="Arial"/>
                <a:cs typeface="Arial"/>
              </a:rPr>
              <a:t>Veterans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130" dirty="0">
                <a:solidFill>
                  <a:srgbClr val="12294A"/>
                </a:solidFill>
                <a:latin typeface="Arial"/>
                <a:cs typeface="Arial"/>
              </a:rPr>
              <a:t>Way,</a:t>
            </a:r>
            <a:r>
              <a:rPr sz="1150" spc="-40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65" dirty="0">
                <a:solidFill>
                  <a:srgbClr val="12294A"/>
                </a:solidFill>
                <a:latin typeface="Arial"/>
                <a:cs typeface="Arial"/>
              </a:rPr>
              <a:t>Anytown,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130" dirty="0">
                <a:solidFill>
                  <a:srgbClr val="12294A"/>
                </a:solidFill>
                <a:latin typeface="Arial"/>
                <a:cs typeface="Arial"/>
              </a:rPr>
              <a:t>USA</a:t>
            </a:r>
            <a:r>
              <a:rPr sz="1150" spc="-40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2294A"/>
                </a:solidFill>
                <a:latin typeface="Arial"/>
                <a:cs typeface="Arial"/>
              </a:rPr>
              <a:t>12345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-75" dirty="0">
                <a:solidFill>
                  <a:srgbClr val="12294A"/>
                </a:solidFill>
                <a:latin typeface="Arial"/>
                <a:cs typeface="Arial"/>
              </a:rPr>
              <a:t>Tel:</a:t>
            </a:r>
            <a:r>
              <a:rPr sz="1150" spc="-40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45" dirty="0">
                <a:solidFill>
                  <a:srgbClr val="12294A"/>
                </a:solidFill>
                <a:latin typeface="Arial"/>
                <a:cs typeface="Arial"/>
              </a:rPr>
              <a:t>(555)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75" dirty="0">
                <a:solidFill>
                  <a:srgbClr val="12294A"/>
                </a:solidFill>
                <a:latin typeface="Arial"/>
                <a:cs typeface="Arial"/>
              </a:rPr>
              <a:t>123-</a:t>
            </a:r>
            <a:r>
              <a:rPr sz="1150" spc="-60" dirty="0">
                <a:solidFill>
                  <a:srgbClr val="12294A"/>
                </a:solidFill>
                <a:latin typeface="Arial"/>
                <a:cs typeface="Arial"/>
              </a:rPr>
              <a:t>4567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50" dirty="0">
                <a:solidFill>
                  <a:srgbClr val="12294A"/>
                </a:solidFill>
                <a:latin typeface="Arial"/>
                <a:cs typeface="Arial"/>
              </a:rPr>
              <a:t>|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65" dirty="0">
                <a:solidFill>
                  <a:srgbClr val="12294A"/>
                </a:solidFill>
                <a:latin typeface="Arial"/>
                <a:cs typeface="Arial"/>
              </a:rPr>
              <a:t>Email:</a:t>
            </a:r>
            <a:r>
              <a:rPr sz="1150" spc="-35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80" dirty="0">
                <a:solidFill>
                  <a:srgbClr val="12294A"/>
                </a:solidFill>
                <a:latin typeface="Arial"/>
                <a:cs typeface="Arial"/>
              </a:rPr>
              <a:t>post0000@</a:t>
            </a:r>
            <a:r>
              <a:rPr sz="1150" spc="-204" dirty="0">
                <a:solidFill>
                  <a:srgbClr val="12294A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2294A"/>
                </a:solidFill>
                <a:latin typeface="Arial"/>
                <a:cs typeface="Arial"/>
              </a:rPr>
              <a:t>vfw.org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Resolution</a:t>
            </a:r>
            <a:r>
              <a:rPr spc="-40" dirty="0"/>
              <a:t> </a:t>
            </a:r>
            <a:r>
              <a:rPr spc="-204" dirty="0"/>
              <a:t>&amp;</a:t>
            </a:r>
            <a:r>
              <a:rPr spc="-40" dirty="0"/>
              <a:t> </a:t>
            </a:r>
            <a:r>
              <a:rPr spc="-160" dirty="0"/>
              <a:t>Governance</a:t>
            </a:r>
          </a:p>
        </p:txBody>
      </p:sp>
      <p:sp>
        <p:nvSpPr>
          <p:cNvPr id="3" name="object 3"/>
          <p:cNvSpPr/>
          <p:nvPr/>
        </p:nvSpPr>
        <p:spPr>
          <a:xfrm>
            <a:off x="1457324" y="3152774"/>
            <a:ext cx="6229350" cy="1200150"/>
          </a:xfrm>
          <a:custGeom>
            <a:avLst/>
            <a:gdLst/>
            <a:ahLst/>
            <a:cxnLst/>
            <a:rect l="l" t="t" r="r" b="b"/>
            <a:pathLst>
              <a:path w="6229350" h="1200150">
                <a:moveTo>
                  <a:pt x="0" y="1152524"/>
                </a:moveTo>
                <a:lnTo>
                  <a:pt x="0" y="47624"/>
                </a:lnTo>
                <a:lnTo>
                  <a:pt x="0" y="41309"/>
                </a:lnTo>
                <a:lnTo>
                  <a:pt x="1208" y="35234"/>
                </a:lnTo>
                <a:lnTo>
                  <a:pt x="3625" y="29399"/>
                </a:lnTo>
                <a:lnTo>
                  <a:pt x="6041" y="23564"/>
                </a:lnTo>
                <a:lnTo>
                  <a:pt x="9483" y="18414"/>
                </a:lnTo>
                <a:lnTo>
                  <a:pt x="13948" y="13948"/>
                </a:lnTo>
                <a:lnTo>
                  <a:pt x="18414" y="9483"/>
                </a:lnTo>
                <a:lnTo>
                  <a:pt x="23564" y="6041"/>
                </a:lnTo>
                <a:lnTo>
                  <a:pt x="29399" y="3625"/>
                </a:lnTo>
                <a:lnTo>
                  <a:pt x="35234" y="1208"/>
                </a:lnTo>
                <a:lnTo>
                  <a:pt x="41309" y="0"/>
                </a:lnTo>
                <a:lnTo>
                  <a:pt x="47625" y="0"/>
                </a:lnTo>
                <a:lnTo>
                  <a:pt x="6181724" y="0"/>
                </a:lnTo>
                <a:lnTo>
                  <a:pt x="6188039" y="0"/>
                </a:lnTo>
                <a:lnTo>
                  <a:pt x="6194114" y="1208"/>
                </a:lnTo>
                <a:lnTo>
                  <a:pt x="6225724" y="29399"/>
                </a:lnTo>
                <a:lnTo>
                  <a:pt x="6229349" y="47624"/>
                </a:lnTo>
                <a:lnTo>
                  <a:pt x="6229349" y="1152524"/>
                </a:lnTo>
                <a:lnTo>
                  <a:pt x="6210934" y="1190666"/>
                </a:lnTo>
                <a:lnTo>
                  <a:pt x="6199949" y="1196524"/>
                </a:lnTo>
                <a:lnTo>
                  <a:pt x="6194114" y="1198941"/>
                </a:lnTo>
                <a:lnTo>
                  <a:pt x="6188039" y="1200149"/>
                </a:lnTo>
                <a:lnTo>
                  <a:pt x="6181724" y="1200149"/>
                </a:lnTo>
                <a:lnTo>
                  <a:pt x="47625" y="1200149"/>
                </a:lnTo>
                <a:lnTo>
                  <a:pt x="41309" y="1200149"/>
                </a:lnTo>
                <a:lnTo>
                  <a:pt x="35234" y="1198941"/>
                </a:lnTo>
                <a:lnTo>
                  <a:pt x="29399" y="1196524"/>
                </a:lnTo>
                <a:lnTo>
                  <a:pt x="23564" y="1194107"/>
                </a:lnTo>
                <a:lnTo>
                  <a:pt x="3625" y="1170749"/>
                </a:lnTo>
                <a:lnTo>
                  <a:pt x="1208" y="1164914"/>
                </a:lnTo>
                <a:lnTo>
                  <a:pt x="0" y="1158839"/>
                </a:lnTo>
                <a:lnTo>
                  <a:pt x="0" y="1152524"/>
                </a:lnTo>
                <a:close/>
              </a:path>
            </a:pathLst>
          </a:custGeom>
          <a:ln w="19049">
            <a:solidFill>
              <a:srgbClr val="1D40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54100" y="1786096"/>
            <a:ext cx="4912360" cy="1029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Resolution</a:t>
            </a:r>
            <a:r>
              <a:rPr sz="3450" spc="-8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Template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Proper</a:t>
            </a:r>
            <a:r>
              <a:rPr sz="3450" spc="-5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documentation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rule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75" baseline="1207" dirty="0">
                <a:solidFill>
                  <a:srgbClr val="12294A"/>
                </a:solidFill>
                <a:latin typeface="Roboto"/>
                <a:cs typeface="Roboto"/>
              </a:rPr>
              <a:t>changes</a:t>
            </a:r>
            <a:endParaRPr sz="3450" baseline="1207" dirty="0">
              <a:latin typeface="Roboto"/>
              <a:cs typeface="Robo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6549" y="3178704"/>
            <a:ext cx="4091304" cy="987425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650" b="1" spc="-100" dirty="0">
                <a:solidFill>
                  <a:srgbClr val="12294A"/>
                </a:solidFill>
                <a:latin typeface="Roboto"/>
                <a:cs typeface="Roboto"/>
              </a:rPr>
              <a:t>Sample</a:t>
            </a:r>
            <a:r>
              <a:rPr sz="1650" b="1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650" b="1" spc="-80" dirty="0">
                <a:solidFill>
                  <a:srgbClr val="12294A"/>
                </a:solidFill>
                <a:latin typeface="Roboto"/>
                <a:cs typeface="Roboto"/>
              </a:rPr>
              <a:t>Resolution</a:t>
            </a:r>
            <a:r>
              <a:rPr sz="1650" b="1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650" b="1" spc="-10" dirty="0">
                <a:solidFill>
                  <a:srgbClr val="12294A"/>
                </a:solidFill>
                <a:latin typeface="Roboto"/>
                <a:cs typeface="Roboto"/>
              </a:rPr>
              <a:t>Format:</a:t>
            </a:r>
            <a:endParaRPr sz="165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1500" spc="-100" dirty="0">
                <a:solidFill>
                  <a:srgbClr val="12294A"/>
                </a:solidFill>
                <a:latin typeface="Roboto"/>
                <a:cs typeface="Roboto"/>
              </a:rPr>
              <a:t>WHEREAS,</a:t>
            </a:r>
            <a:r>
              <a:rPr sz="150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75" dirty="0">
                <a:solidFill>
                  <a:srgbClr val="12294A"/>
                </a:solidFill>
                <a:latin typeface="Roboto"/>
                <a:cs typeface="Roboto"/>
              </a:rPr>
              <a:t>[state</a:t>
            </a:r>
            <a:r>
              <a:rPr sz="1500" spc="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75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1500" spc="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10" dirty="0">
                <a:solidFill>
                  <a:srgbClr val="12294A"/>
                </a:solidFill>
                <a:latin typeface="Roboto"/>
                <a:cs typeface="Roboto"/>
              </a:rPr>
              <a:t>issue]...</a:t>
            </a:r>
            <a:endParaRPr sz="15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500" spc="-90" dirty="0">
                <a:solidFill>
                  <a:srgbClr val="12294A"/>
                </a:solidFill>
                <a:latin typeface="Roboto"/>
                <a:cs typeface="Roboto"/>
              </a:rPr>
              <a:t>THEREFORE,</a:t>
            </a:r>
            <a:r>
              <a:rPr sz="15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95" dirty="0">
                <a:solidFill>
                  <a:srgbClr val="12294A"/>
                </a:solidFill>
                <a:latin typeface="Roboto"/>
                <a:cs typeface="Roboto"/>
              </a:rPr>
              <a:t>BE</a:t>
            </a:r>
            <a:r>
              <a:rPr sz="15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80" dirty="0">
                <a:solidFill>
                  <a:srgbClr val="12294A"/>
                </a:solidFill>
                <a:latin typeface="Roboto"/>
                <a:cs typeface="Roboto"/>
              </a:rPr>
              <a:t>IT</a:t>
            </a:r>
            <a:r>
              <a:rPr sz="1500" spc="-4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110" dirty="0">
                <a:solidFill>
                  <a:srgbClr val="12294A"/>
                </a:solidFill>
                <a:latin typeface="Roboto"/>
                <a:cs typeface="Roboto"/>
              </a:rPr>
              <a:t>RESOLVED</a:t>
            </a:r>
            <a:r>
              <a:rPr sz="15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75" dirty="0">
                <a:solidFill>
                  <a:srgbClr val="12294A"/>
                </a:solidFill>
                <a:latin typeface="Roboto"/>
                <a:cs typeface="Roboto"/>
              </a:rPr>
              <a:t>that</a:t>
            </a:r>
            <a:r>
              <a:rPr sz="15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75" dirty="0">
                <a:solidFill>
                  <a:srgbClr val="12294A"/>
                </a:solidFill>
                <a:latin typeface="Roboto"/>
                <a:cs typeface="Roboto"/>
              </a:rPr>
              <a:t>[state</a:t>
            </a:r>
            <a:r>
              <a:rPr sz="15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75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15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500" spc="-55" dirty="0">
                <a:solidFill>
                  <a:srgbClr val="12294A"/>
                </a:solidFill>
                <a:latin typeface="Roboto"/>
                <a:cs typeface="Roboto"/>
              </a:rPr>
              <a:t>action]...</a:t>
            </a:r>
            <a:endParaRPr sz="15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857500" cy="6858000"/>
          </a:xfrm>
          <a:custGeom>
            <a:avLst/>
            <a:gdLst/>
            <a:ahLst/>
            <a:cxnLst/>
            <a:rect l="l" t="t" r="r" b="b"/>
            <a:pathLst>
              <a:path w="2857500" h="6858000">
                <a:moveTo>
                  <a:pt x="28574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2857499" y="0"/>
                </a:lnTo>
                <a:lnTo>
                  <a:pt x="28574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39237" y="1428749"/>
            <a:ext cx="2381250" cy="1905000"/>
          </a:xfrm>
          <a:custGeom>
            <a:avLst/>
            <a:gdLst/>
            <a:ahLst/>
            <a:cxnLst/>
            <a:rect l="l" t="t" r="r" b="b"/>
            <a:pathLst>
              <a:path w="2381250" h="1905000">
                <a:moveTo>
                  <a:pt x="2381250" y="0"/>
                </a:moveTo>
                <a:lnTo>
                  <a:pt x="2352675" y="0"/>
                </a:lnTo>
                <a:lnTo>
                  <a:pt x="0" y="0"/>
                </a:lnTo>
                <a:lnTo>
                  <a:pt x="0" y="28575"/>
                </a:lnTo>
                <a:lnTo>
                  <a:pt x="2352675" y="28575"/>
                </a:lnTo>
                <a:lnTo>
                  <a:pt x="2352675" y="1905000"/>
                </a:lnTo>
                <a:lnTo>
                  <a:pt x="2381250" y="1905000"/>
                </a:lnTo>
                <a:lnTo>
                  <a:pt x="2381250" y="28575"/>
                </a:lnTo>
                <a:lnTo>
                  <a:pt x="2381250" y="0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3749" y="5400674"/>
            <a:ext cx="2857500" cy="28575"/>
          </a:xfrm>
          <a:custGeom>
            <a:avLst/>
            <a:gdLst/>
            <a:ahLst/>
            <a:cxnLst/>
            <a:rect l="l" t="t" r="r" b="b"/>
            <a:pathLst>
              <a:path w="2857500" h="28575">
                <a:moveTo>
                  <a:pt x="2857499" y="28574"/>
                </a:moveTo>
                <a:lnTo>
                  <a:pt x="0" y="28574"/>
                </a:lnTo>
                <a:lnTo>
                  <a:pt x="0" y="0"/>
                </a:lnTo>
                <a:lnTo>
                  <a:pt x="2857499" y="0"/>
                </a:lnTo>
                <a:lnTo>
                  <a:pt x="2857499" y="28574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7999" y="304799"/>
            <a:ext cx="1219199" cy="12191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5900" y="1437957"/>
            <a:ext cx="642556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posts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are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lifeblood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of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85" dirty="0">
                <a:solidFill>
                  <a:srgbClr val="12294A"/>
                </a:solidFill>
                <a:latin typeface="Roboto"/>
                <a:cs typeface="Roboto"/>
              </a:rPr>
              <a:t>VFW…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55" dirty="0">
                <a:solidFill>
                  <a:srgbClr val="12294A"/>
                </a:solidFill>
                <a:latin typeface="Roboto"/>
                <a:cs typeface="Roboto"/>
              </a:rPr>
              <a:t>If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35" dirty="0">
                <a:solidFill>
                  <a:srgbClr val="12294A"/>
                </a:solidFill>
                <a:latin typeface="Roboto"/>
                <a:cs typeface="Roboto"/>
              </a:rPr>
              <a:t>we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can't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have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fiscally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viable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posts,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60" dirty="0">
                <a:solidFill>
                  <a:srgbClr val="12294A"/>
                </a:solidFill>
                <a:latin typeface="Roboto"/>
                <a:cs typeface="Roboto"/>
              </a:rPr>
              <a:t>VFW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as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a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whole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75" dirty="0">
                <a:solidFill>
                  <a:srgbClr val="12294A"/>
                </a:solidFill>
                <a:latin typeface="Roboto"/>
                <a:cs typeface="Roboto"/>
              </a:rPr>
              <a:t>will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not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be</a:t>
            </a:r>
            <a:r>
              <a:rPr sz="2000" spc="-3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a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successful 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organization.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44900" y="240694"/>
            <a:ext cx="5203825" cy="129603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pc="-150" dirty="0"/>
              <a:t>Letter</a:t>
            </a:r>
            <a:r>
              <a:rPr spc="-45" dirty="0"/>
              <a:t> </a:t>
            </a:r>
            <a:r>
              <a:rPr spc="-185" dirty="0"/>
              <a:t>from</a:t>
            </a:r>
            <a:r>
              <a:rPr spc="-45" dirty="0"/>
              <a:t> </a:t>
            </a:r>
            <a:r>
              <a:rPr spc="-185" dirty="0"/>
              <a:t>Ryan</a:t>
            </a:r>
            <a:r>
              <a:rPr spc="-45" dirty="0"/>
              <a:t> </a:t>
            </a:r>
            <a:r>
              <a:rPr spc="-200" dirty="0"/>
              <a:t>Mack</a:t>
            </a:r>
            <a:r>
              <a:rPr spc="-45" dirty="0"/>
              <a:t> </a:t>
            </a:r>
            <a:r>
              <a:rPr spc="-130" dirty="0"/>
              <a:t>(Excerpts)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4500" b="0" spc="-50" dirty="0">
                <a:solidFill>
                  <a:srgbClr val="FFD600"/>
                </a:solidFill>
                <a:latin typeface="Trebuchet MS"/>
                <a:cs typeface="Trebuchet MS"/>
              </a:rPr>
              <a:t>"</a:t>
            </a:r>
            <a:endParaRPr sz="45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5900" y="2914332"/>
            <a:ext cx="31794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Your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input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has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been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invaluable.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5900" y="3781107"/>
            <a:ext cx="50399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30" dirty="0">
                <a:solidFill>
                  <a:srgbClr val="12294A"/>
                </a:solidFill>
                <a:latin typeface="Roboto"/>
                <a:cs typeface="Roboto"/>
              </a:rPr>
              <a:t>As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60" dirty="0">
                <a:solidFill>
                  <a:srgbClr val="12294A"/>
                </a:solidFill>
                <a:latin typeface="Roboto"/>
                <a:cs typeface="Roboto"/>
              </a:rPr>
              <a:t>VFW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goes,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so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go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posts,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vice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0" dirty="0">
                <a:solidFill>
                  <a:srgbClr val="12294A"/>
                </a:solidFill>
                <a:latin typeface="Roboto"/>
                <a:cs typeface="Roboto"/>
              </a:rPr>
              <a:t>versa.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4900" y="2301875"/>
            <a:ext cx="20891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50" dirty="0">
                <a:solidFill>
                  <a:srgbClr val="FFD600"/>
                </a:solidFill>
                <a:latin typeface="Trebuchet MS"/>
                <a:cs typeface="Trebuchet MS"/>
              </a:rPr>
              <a:t>"</a:t>
            </a:r>
            <a:endParaRPr sz="45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4900" y="3168649"/>
            <a:ext cx="20891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50" dirty="0">
                <a:solidFill>
                  <a:srgbClr val="FFD600"/>
                </a:solidFill>
                <a:latin typeface="Trebuchet MS"/>
                <a:cs typeface="Trebuchet MS"/>
              </a:rPr>
              <a:t>"</a:t>
            </a:r>
            <a:endParaRPr sz="45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69412" y="5317526"/>
            <a:ext cx="2021205" cy="6146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884555">
              <a:lnSpc>
                <a:spcPct val="100000"/>
              </a:lnSpc>
              <a:spcBef>
                <a:spcPts val="229"/>
              </a:spcBef>
            </a:pPr>
            <a:r>
              <a:rPr sz="2000" b="0" spc="-125" dirty="0">
                <a:solidFill>
                  <a:srgbClr val="12294A"/>
                </a:solidFill>
                <a:latin typeface="Roboto Medium"/>
                <a:cs typeface="Roboto Medium"/>
              </a:rPr>
              <a:t>Ryan</a:t>
            </a:r>
            <a:r>
              <a:rPr sz="20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000" b="0" spc="-114" dirty="0">
                <a:solidFill>
                  <a:srgbClr val="12294A"/>
                </a:solidFill>
                <a:latin typeface="Roboto Medium"/>
                <a:cs typeface="Roboto Medium"/>
              </a:rPr>
              <a:t>Mack</a:t>
            </a:r>
            <a:endParaRPr sz="2000">
              <a:latin typeface="Roboto Medium"/>
              <a:cs typeface="Roboto Medium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-80" dirty="0">
                <a:solidFill>
                  <a:srgbClr val="12294A"/>
                </a:solidFill>
                <a:latin typeface="Roboto"/>
                <a:cs typeface="Roboto"/>
              </a:rPr>
              <a:t>President</a:t>
            </a:r>
            <a:r>
              <a:rPr sz="165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650" spc="-114" dirty="0">
                <a:solidFill>
                  <a:srgbClr val="12294A"/>
                </a:solidFill>
                <a:latin typeface="Roboto"/>
                <a:cs typeface="Roboto"/>
              </a:rPr>
              <a:t>–</a:t>
            </a:r>
            <a:r>
              <a:rPr sz="165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650" spc="-95" dirty="0">
                <a:solidFill>
                  <a:srgbClr val="12294A"/>
                </a:solidFill>
                <a:latin typeface="Roboto"/>
                <a:cs typeface="Roboto"/>
              </a:rPr>
              <a:t>Main</a:t>
            </a:r>
            <a:r>
              <a:rPr sz="165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650" spc="-55" dirty="0">
                <a:solidFill>
                  <a:srgbClr val="12294A"/>
                </a:solidFill>
                <a:latin typeface="Roboto"/>
                <a:cs typeface="Roboto"/>
              </a:rPr>
              <a:t>Street</a:t>
            </a:r>
            <a:endParaRPr sz="1650">
              <a:latin typeface="Roboto"/>
              <a:cs typeface="Robo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2216" y="3137693"/>
            <a:ext cx="1236345" cy="5467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45415" marR="5080" indent="-133350">
              <a:lnSpc>
                <a:spcPts val="2100"/>
              </a:lnSpc>
              <a:spcBef>
                <a:spcPts val="85"/>
              </a:spcBef>
            </a:pPr>
            <a:r>
              <a:rPr sz="1650" b="0" spc="-120" dirty="0">
                <a:solidFill>
                  <a:srgbClr val="FFFFFF"/>
                </a:solidFill>
                <a:latin typeface="Roboto Medium"/>
                <a:cs typeface="Roboto Medium"/>
              </a:rPr>
              <a:t>VFW</a:t>
            </a:r>
            <a:r>
              <a:rPr sz="1650" b="0" spc="-15" dirty="0">
                <a:solidFill>
                  <a:srgbClr val="FFFFFF"/>
                </a:solidFill>
                <a:latin typeface="Roboto Medium"/>
                <a:cs typeface="Roboto Medium"/>
              </a:rPr>
              <a:t> </a:t>
            </a:r>
            <a:r>
              <a:rPr sz="1650" b="0" spc="-75" dirty="0">
                <a:solidFill>
                  <a:srgbClr val="FFFFFF"/>
                </a:solidFill>
                <a:latin typeface="Roboto Medium"/>
                <a:cs typeface="Roboto Medium"/>
              </a:rPr>
              <a:t>Financial </a:t>
            </a:r>
            <a:r>
              <a:rPr sz="1650" b="0" spc="-10" dirty="0">
                <a:solidFill>
                  <a:srgbClr val="FFFFFF"/>
                </a:solidFill>
                <a:latin typeface="Roboto Medium"/>
                <a:cs typeface="Roboto Medium"/>
              </a:rPr>
              <a:t>Leadership</a:t>
            </a:r>
            <a:endParaRPr sz="1650">
              <a:latin typeface="Roboto Medium"/>
              <a:cs typeface="Roboto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65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70" dirty="0"/>
              <a:t>Officer</a:t>
            </a:r>
            <a:r>
              <a:rPr spc="-25" dirty="0"/>
              <a:t> </a:t>
            </a:r>
            <a:r>
              <a:rPr spc="-150" dirty="0"/>
              <a:t>Coordination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2951"/>
            <a:ext cx="7306945" cy="2328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1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Officer</a:t>
            </a:r>
            <a:r>
              <a:rPr sz="3525" spc="-22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2" baseline="1182" dirty="0">
                <a:solidFill>
                  <a:srgbClr val="12294A"/>
                </a:solidFill>
                <a:latin typeface="Roboto"/>
                <a:cs typeface="Roboto"/>
              </a:rPr>
              <a:t>Contact</a:t>
            </a:r>
            <a:r>
              <a:rPr sz="3525" spc="-30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65" baseline="1182" dirty="0">
                <a:solidFill>
                  <a:srgbClr val="12294A"/>
                </a:solidFill>
                <a:latin typeface="Roboto"/>
                <a:cs typeface="Roboto"/>
              </a:rPr>
              <a:t>List</a:t>
            </a:r>
            <a:endParaRPr sz="3525" baseline="1182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28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Update</a:t>
            </a:r>
            <a:r>
              <a:rPr sz="3525" spc="-44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25" baseline="1182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525" spc="-44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share</a:t>
            </a:r>
            <a:r>
              <a:rPr sz="3525" spc="-44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72" baseline="1182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525" spc="-44" baseline="1182" dirty="0">
                <a:solidFill>
                  <a:srgbClr val="12294A"/>
                </a:solidFill>
                <a:latin typeface="Roboto"/>
                <a:cs typeface="Roboto"/>
              </a:rPr>
              <a:t> efficiency</a:t>
            </a:r>
            <a:endParaRPr sz="3525" baseline="1182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28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Ensures</a:t>
            </a:r>
            <a:r>
              <a:rPr sz="3525" spc="-3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seamless</a:t>
            </a:r>
            <a:r>
              <a:rPr sz="3525" spc="-3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9" baseline="1182" dirty="0">
                <a:solidFill>
                  <a:srgbClr val="12294A"/>
                </a:solidFill>
                <a:latin typeface="Roboto"/>
                <a:cs typeface="Roboto"/>
              </a:rPr>
              <a:t>communication</a:t>
            </a:r>
            <a:r>
              <a:rPr sz="3525" spc="-44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between</a:t>
            </a:r>
            <a:r>
              <a:rPr sz="3525" spc="-3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sz="3525" spc="-3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50" baseline="1182" dirty="0">
                <a:solidFill>
                  <a:srgbClr val="12294A"/>
                </a:solidFill>
                <a:latin typeface="Roboto"/>
                <a:cs typeface="Roboto"/>
              </a:rPr>
              <a:t>leadership</a:t>
            </a:r>
            <a:endParaRPr sz="3525" baseline="1182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280"/>
              </a:spcBef>
              <a:buClr>
                <a:srgbClr val="FFD600"/>
              </a:buClr>
              <a:buSzPct val="72340"/>
              <a:buFont typeface="Arial"/>
              <a:buChar char="•"/>
              <a:tabLst>
                <a:tab pos="232410" algn="l"/>
              </a:tabLst>
            </a:pPr>
            <a:r>
              <a:rPr sz="3525" spc="-179" baseline="1182" dirty="0">
                <a:solidFill>
                  <a:srgbClr val="12294A"/>
                </a:solidFill>
                <a:latin typeface="Roboto"/>
                <a:cs typeface="Roboto"/>
              </a:rPr>
              <a:t>Facilitates</a:t>
            </a:r>
            <a:r>
              <a:rPr sz="3525" spc="-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2" baseline="1182" dirty="0">
                <a:solidFill>
                  <a:srgbClr val="12294A"/>
                </a:solidFill>
                <a:latin typeface="Roboto"/>
                <a:cs typeface="Roboto"/>
              </a:rPr>
              <a:t>rapid</a:t>
            </a:r>
            <a:r>
              <a:rPr sz="3525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17" baseline="1182" dirty="0">
                <a:solidFill>
                  <a:srgbClr val="12294A"/>
                </a:solidFill>
                <a:latin typeface="Roboto"/>
                <a:cs typeface="Roboto"/>
              </a:rPr>
              <a:t>response</a:t>
            </a:r>
            <a:r>
              <a:rPr sz="3525" spc="-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202" baseline="1182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525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87" baseline="1182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525" spc="-7" baseline="1182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525" spc="-15" baseline="1182" dirty="0">
                <a:solidFill>
                  <a:srgbClr val="12294A"/>
                </a:solidFill>
                <a:latin typeface="Roboto"/>
                <a:cs typeface="Roboto"/>
              </a:rPr>
              <a:t>matters</a:t>
            </a:r>
            <a:endParaRPr sz="3525" baseline="1182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095999"/>
            <a:ext cx="12192000" cy="762000"/>
            <a:chOff x="0" y="6095999"/>
            <a:chExt cx="12192000" cy="762000"/>
          </a:xfrm>
        </p:grpSpPr>
        <p:sp>
          <p:nvSpPr>
            <p:cNvPr id="3" name="object 3"/>
            <p:cNvSpPr/>
            <p:nvPr/>
          </p:nvSpPr>
          <p:spPr>
            <a:xfrm>
              <a:off x="0" y="6095999"/>
              <a:ext cx="12192000" cy="762000"/>
            </a:xfrm>
            <a:custGeom>
              <a:avLst/>
              <a:gdLst/>
              <a:ahLst/>
              <a:cxnLst/>
              <a:rect l="l" t="t" r="r" b="b"/>
              <a:pathLst>
                <a:path w="12192000" h="762000">
                  <a:moveTo>
                    <a:pt x="12191999" y="761999"/>
                  </a:moveTo>
                  <a:lnTo>
                    <a:pt x="0" y="761999"/>
                  </a:lnTo>
                  <a:lnTo>
                    <a:pt x="0" y="0"/>
                  </a:lnTo>
                  <a:lnTo>
                    <a:pt x="12191999" y="0"/>
                  </a:lnTo>
                  <a:lnTo>
                    <a:pt x="12191999" y="761999"/>
                  </a:lnTo>
                  <a:close/>
                </a:path>
              </a:pathLst>
            </a:custGeom>
            <a:solidFill>
              <a:srgbClr val="122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58474" y="6438899"/>
              <a:ext cx="133349" cy="133349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571487" y="1142999"/>
            <a:ext cx="1905000" cy="1428750"/>
          </a:xfrm>
          <a:custGeom>
            <a:avLst/>
            <a:gdLst/>
            <a:ahLst/>
            <a:cxnLst/>
            <a:rect l="l" t="t" r="r" b="b"/>
            <a:pathLst>
              <a:path w="1905000" h="1428750">
                <a:moveTo>
                  <a:pt x="1905000" y="0"/>
                </a:moveTo>
                <a:lnTo>
                  <a:pt x="28575" y="0"/>
                </a:lnTo>
                <a:lnTo>
                  <a:pt x="0" y="0"/>
                </a:lnTo>
                <a:lnTo>
                  <a:pt x="0" y="28575"/>
                </a:lnTo>
                <a:lnTo>
                  <a:pt x="0" y="1428750"/>
                </a:lnTo>
                <a:lnTo>
                  <a:pt x="28575" y="1428750"/>
                </a:lnTo>
                <a:lnTo>
                  <a:pt x="28575" y="28575"/>
                </a:lnTo>
                <a:lnTo>
                  <a:pt x="1905000" y="28575"/>
                </a:lnTo>
                <a:lnTo>
                  <a:pt x="1905000" y="0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79073" y="358139"/>
            <a:ext cx="949451" cy="960119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49299" y="520223"/>
            <a:ext cx="17653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0" dirty="0"/>
              <a:t>Case</a:t>
            </a:r>
            <a:r>
              <a:rPr spc="-45" dirty="0"/>
              <a:t> </a:t>
            </a:r>
            <a:r>
              <a:rPr spc="-140" dirty="0"/>
              <a:t>Study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761999" y="1828799"/>
            <a:ext cx="4657725" cy="2857500"/>
            <a:chOff x="761999" y="1828799"/>
            <a:chExt cx="4657725" cy="2857500"/>
          </a:xfrm>
        </p:grpSpPr>
        <p:sp>
          <p:nvSpPr>
            <p:cNvPr id="10" name="object 10"/>
            <p:cNvSpPr/>
            <p:nvPr/>
          </p:nvSpPr>
          <p:spPr>
            <a:xfrm>
              <a:off x="771524" y="1838324"/>
              <a:ext cx="4638675" cy="2838450"/>
            </a:xfrm>
            <a:custGeom>
              <a:avLst/>
              <a:gdLst/>
              <a:ahLst/>
              <a:cxnLst/>
              <a:rect l="l" t="t" r="r" b="b"/>
              <a:pathLst>
                <a:path w="4638675" h="2838450">
                  <a:moveTo>
                    <a:pt x="4576377" y="2838449"/>
                  </a:moveTo>
                  <a:lnTo>
                    <a:pt x="62296" y="2838449"/>
                  </a:lnTo>
                  <a:lnTo>
                    <a:pt x="57961" y="2838022"/>
                  </a:lnTo>
                  <a:lnTo>
                    <a:pt x="22624" y="2822016"/>
                  </a:lnTo>
                  <a:lnTo>
                    <a:pt x="2135" y="2789076"/>
                  </a:lnTo>
                  <a:lnTo>
                    <a:pt x="0" y="2776152"/>
                  </a:lnTo>
                  <a:lnTo>
                    <a:pt x="0" y="2771774"/>
                  </a:lnTo>
                  <a:lnTo>
                    <a:pt x="0" y="62296"/>
                  </a:lnTo>
                  <a:lnTo>
                    <a:pt x="13668" y="25992"/>
                  </a:lnTo>
                  <a:lnTo>
                    <a:pt x="45204" y="3399"/>
                  </a:lnTo>
                  <a:lnTo>
                    <a:pt x="62296" y="0"/>
                  </a:lnTo>
                  <a:lnTo>
                    <a:pt x="4576377" y="0"/>
                  </a:lnTo>
                  <a:lnTo>
                    <a:pt x="4612682" y="13668"/>
                  </a:lnTo>
                  <a:lnTo>
                    <a:pt x="4635274" y="45204"/>
                  </a:lnTo>
                  <a:lnTo>
                    <a:pt x="4638674" y="62296"/>
                  </a:lnTo>
                  <a:lnTo>
                    <a:pt x="4638674" y="2776152"/>
                  </a:lnTo>
                  <a:lnTo>
                    <a:pt x="4625005" y="2812457"/>
                  </a:lnTo>
                  <a:lnTo>
                    <a:pt x="4593469" y="2835049"/>
                  </a:lnTo>
                  <a:lnTo>
                    <a:pt x="4580713" y="2838022"/>
                  </a:lnTo>
                  <a:lnTo>
                    <a:pt x="4576377" y="2838449"/>
                  </a:lnTo>
                  <a:close/>
                </a:path>
              </a:pathLst>
            </a:custGeom>
            <a:solidFill>
              <a:srgbClr val="FE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1524" y="1838324"/>
              <a:ext cx="4638675" cy="2838450"/>
            </a:xfrm>
            <a:custGeom>
              <a:avLst/>
              <a:gdLst/>
              <a:ahLst/>
              <a:cxnLst/>
              <a:rect l="l" t="t" r="r" b="b"/>
              <a:pathLst>
                <a:path w="4638675" h="2838450">
                  <a:moveTo>
                    <a:pt x="0" y="2771774"/>
                  </a:moveTo>
                  <a:lnTo>
                    <a:pt x="0" y="66674"/>
                  </a:lnTo>
                  <a:lnTo>
                    <a:pt x="0" y="62296"/>
                  </a:lnTo>
                  <a:lnTo>
                    <a:pt x="427" y="57960"/>
                  </a:lnTo>
                  <a:lnTo>
                    <a:pt x="16432" y="22624"/>
                  </a:lnTo>
                  <a:lnTo>
                    <a:pt x="19528" y="19528"/>
                  </a:lnTo>
                  <a:lnTo>
                    <a:pt x="22624" y="16433"/>
                  </a:lnTo>
                  <a:lnTo>
                    <a:pt x="41159" y="5075"/>
                  </a:lnTo>
                  <a:lnTo>
                    <a:pt x="45204" y="3399"/>
                  </a:lnTo>
                  <a:lnTo>
                    <a:pt x="49373" y="2135"/>
                  </a:lnTo>
                  <a:lnTo>
                    <a:pt x="53667" y="1281"/>
                  </a:lnTo>
                  <a:lnTo>
                    <a:pt x="57961" y="427"/>
                  </a:lnTo>
                  <a:lnTo>
                    <a:pt x="62296" y="0"/>
                  </a:lnTo>
                  <a:lnTo>
                    <a:pt x="66674" y="0"/>
                  </a:lnTo>
                  <a:lnTo>
                    <a:pt x="4571999" y="0"/>
                  </a:lnTo>
                  <a:lnTo>
                    <a:pt x="4576377" y="0"/>
                  </a:lnTo>
                  <a:lnTo>
                    <a:pt x="4580713" y="427"/>
                  </a:lnTo>
                  <a:lnTo>
                    <a:pt x="4585006" y="1281"/>
                  </a:lnTo>
                  <a:lnTo>
                    <a:pt x="4589300" y="2135"/>
                  </a:lnTo>
                  <a:lnTo>
                    <a:pt x="4593469" y="3399"/>
                  </a:lnTo>
                  <a:lnTo>
                    <a:pt x="4597514" y="5075"/>
                  </a:lnTo>
                  <a:lnTo>
                    <a:pt x="4601558" y="6750"/>
                  </a:lnTo>
                  <a:lnTo>
                    <a:pt x="4605401" y="8804"/>
                  </a:lnTo>
                  <a:lnTo>
                    <a:pt x="4609041" y="11236"/>
                  </a:lnTo>
                  <a:lnTo>
                    <a:pt x="4612682" y="13668"/>
                  </a:lnTo>
                  <a:lnTo>
                    <a:pt x="4616049" y="16433"/>
                  </a:lnTo>
                  <a:lnTo>
                    <a:pt x="4619145" y="19528"/>
                  </a:lnTo>
                  <a:lnTo>
                    <a:pt x="4622241" y="22624"/>
                  </a:lnTo>
                  <a:lnTo>
                    <a:pt x="4625005" y="25992"/>
                  </a:lnTo>
                  <a:lnTo>
                    <a:pt x="4627436" y="29632"/>
                  </a:lnTo>
                  <a:lnTo>
                    <a:pt x="4629869" y="33272"/>
                  </a:lnTo>
                  <a:lnTo>
                    <a:pt x="4631923" y="37114"/>
                  </a:lnTo>
                  <a:lnTo>
                    <a:pt x="4633598" y="41159"/>
                  </a:lnTo>
                  <a:lnTo>
                    <a:pt x="4635274" y="45204"/>
                  </a:lnTo>
                  <a:lnTo>
                    <a:pt x="4638674" y="66674"/>
                  </a:lnTo>
                  <a:lnTo>
                    <a:pt x="4638674" y="2771774"/>
                  </a:lnTo>
                  <a:lnTo>
                    <a:pt x="4638674" y="2776152"/>
                  </a:lnTo>
                  <a:lnTo>
                    <a:pt x="4638247" y="2780488"/>
                  </a:lnTo>
                  <a:lnTo>
                    <a:pt x="4637393" y="2784782"/>
                  </a:lnTo>
                  <a:lnTo>
                    <a:pt x="4636539" y="2789075"/>
                  </a:lnTo>
                  <a:lnTo>
                    <a:pt x="4635274" y="2793244"/>
                  </a:lnTo>
                  <a:lnTo>
                    <a:pt x="4633598" y="2797289"/>
                  </a:lnTo>
                  <a:lnTo>
                    <a:pt x="4631923" y="2801334"/>
                  </a:lnTo>
                  <a:lnTo>
                    <a:pt x="4629869" y="2805176"/>
                  </a:lnTo>
                  <a:lnTo>
                    <a:pt x="4627436" y="2808817"/>
                  </a:lnTo>
                  <a:lnTo>
                    <a:pt x="4625005" y="2812457"/>
                  </a:lnTo>
                  <a:lnTo>
                    <a:pt x="4609041" y="2827212"/>
                  </a:lnTo>
                  <a:lnTo>
                    <a:pt x="4605401" y="2829644"/>
                  </a:lnTo>
                  <a:lnTo>
                    <a:pt x="4601558" y="2831698"/>
                  </a:lnTo>
                  <a:lnTo>
                    <a:pt x="4597514" y="2833374"/>
                  </a:lnTo>
                  <a:lnTo>
                    <a:pt x="4593469" y="2835049"/>
                  </a:lnTo>
                  <a:lnTo>
                    <a:pt x="4589300" y="2836314"/>
                  </a:lnTo>
                  <a:lnTo>
                    <a:pt x="4585006" y="2837168"/>
                  </a:lnTo>
                  <a:lnTo>
                    <a:pt x="4580713" y="2838022"/>
                  </a:lnTo>
                  <a:lnTo>
                    <a:pt x="4576377" y="2838449"/>
                  </a:lnTo>
                  <a:lnTo>
                    <a:pt x="4571999" y="2838449"/>
                  </a:lnTo>
                  <a:lnTo>
                    <a:pt x="66674" y="2838449"/>
                  </a:lnTo>
                  <a:lnTo>
                    <a:pt x="41159" y="2833374"/>
                  </a:lnTo>
                  <a:lnTo>
                    <a:pt x="37114" y="2831698"/>
                  </a:lnTo>
                  <a:lnTo>
                    <a:pt x="8804" y="2805176"/>
                  </a:lnTo>
                  <a:lnTo>
                    <a:pt x="0" y="2776152"/>
                  </a:lnTo>
                  <a:lnTo>
                    <a:pt x="0" y="2771774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549" y="2333624"/>
              <a:ext cx="190499" cy="190499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292224" y="2218679"/>
            <a:ext cx="219202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-140" dirty="0">
                <a:solidFill>
                  <a:srgbClr val="B91B1B"/>
                </a:solidFill>
                <a:latin typeface="Roboto"/>
                <a:cs typeface="Roboto"/>
              </a:rPr>
              <a:t>Weak</a:t>
            </a:r>
            <a:r>
              <a:rPr sz="185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105" dirty="0">
                <a:solidFill>
                  <a:srgbClr val="B91B1B"/>
                </a:solidFill>
                <a:latin typeface="Roboto"/>
                <a:cs typeface="Roboto"/>
              </a:rPr>
              <a:t>financial</a:t>
            </a:r>
            <a:r>
              <a:rPr sz="1850" spc="5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85" dirty="0">
                <a:solidFill>
                  <a:srgbClr val="B91B1B"/>
                </a:solidFill>
                <a:latin typeface="Roboto"/>
                <a:cs typeface="Roboto"/>
              </a:rPr>
              <a:t>controls</a:t>
            </a:r>
            <a:endParaRPr sz="1850">
              <a:latin typeface="Roboto"/>
              <a:cs typeface="Robo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71550" y="1657349"/>
            <a:ext cx="2371725" cy="2857500"/>
            <a:chOff x="971550" y="1657349"/>
            <a:chExt cx="2371725" cy="285750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550" y="2781299"/>
              <a:ext cx="190499" cy="19049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550" y="3228974"/>
              <a:ext cx="190499" cy="19049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550" y="3676649"/>
              <a:ext cx="190499" cy="19049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828857" y="4229122"/>
              <a:ext cx="514984" cy="285750"/>
            </a:xfrm>
            <a:custGeom>
              <a:avLst/>
              <a:gdLst/>
              <a:ahLst/>
              <a:cxnLst/>
              <a:rect l="l" t="t" r="r" b="b"/>
              <a:pathLst>
                <a:path w="514985" h="285750">
                  <a:moveTo>
                    <a:pt x="485841" y="285727"/>
                  </a:moveTo>
                  <a:lnTo>
                    <a:pt x="342966" y="285727"/>
                  </a:lnTo>
                  <a:lnTo>
                    <a:pt x="331834" y="283485"/>
                  </a:lnTo>
                  <a:lnTo>
                    <a:pt x="322752" y="277367"/>
                  </a:lnTo>
                  <a:lnTo>
                    <a:pt x="316634" y="268285"/>
                  </a:lnTo>
                  <a:lnTo>
                    <a:pt x="314391" y="257152"/>
                  </a:lnTo>
                  <a:lnTo>
                    <a:pt x="316634" y="246019"/>
                  </a:lnTo>
                  <a:lnTo>
                    <a:pt x="322752" y="236938"/>
                  </a:lnTo>
                  <a:lnTo>
                    <a:pt x="331834" y="230819"/>
                  </a:lnTo>
                  <a:lnTo>
                    <a:pt x="342966" y="228577"/>
                  </a:lnTo>
                  <a:lnTo>
                    <a:pt x="416815" y="228577"/>
                  </a:lnTo>
                  <a:lnTo>
                    <a:pt x="285816" y="97579"/>
                  </a:lnTo>
                  <a:lnTo>
                    <a:pt x="191698" y="191698"/>
                  </a:lnTo>
                  <a:lnTo>
                    <a:pt x="182238" y="197976"/>
                  </a:lnTo>
                  <a:lnTo>
                    <a:pt x="171472" y="200069"/>
                  </a:lnTo>
                  <a:lnTo>
                    <a:pt x="160706" y="197976"/>
                  </a:lnTo>
                  <a:lnTo>
                    <a:pt x="151246" y="191698"/>
                  </a:lnTo>
                  <a:lnTo>
                    <a:pt x="8371" y="48823"/>
                  </a:lnTo>
                  <a:lnTo>
                    <a:pt x="2092" y="39363"/>
                  </a:lnTo>
                  <a:lnTo>
                    <a:pt x="0" y="28597"/>
                  </a:lnTo>
                  <a:lnTo>
                    <a:pt x="2092" y="17831"/>
                  </a:lnTo>
                  <a:lnTo>
                    <a:pt x="8371" y="8371"/>
                  </a:lnTo>
                  <a:lnTo>
                    <a:pt x="17831" y="2092"/>
                  </a:lnTo>
                  <a:lnTo>
                    <a:pt x="28597" y="0"/>
                  </a:lnTo>
                  <a:lnTo>
                    <a:pt x="39363" y="2092"/>
                  </a:lnTo>
                  <a:lnTo>
                    <a:pt x="48823" y="8371"/>
                  </a:lnTo>
                  <a:lnTo>
                    <a:pt x="171516" y="130976"/>
                  </a:lnTo>
                  <a:lnTo>
                    <a:pt x="265546" y="36946"/>
                  </a:lnTo>
                  <a:lnTo>
                    <a:pt x="275006" y="30667"/>
                  </a:lnTo>
                  <a:lnTo>
                    <a:pt x="285772" y="28574"/>
                  </a:lnTo>
                  <a:lnTo>
                    <a:pt x="296538" y="30667"/>
                  </a:lnTo>
                  <a:lnTo>
                    <a:pt x="305998" y="36946"/>
                  </a:lnTo>
                  <a:lnTo>
                    <a:pt x="457266" y="188126"/>
                  </a:lnTo>
                  <a:lnTo>
                    <a:pt x="457266" y="114277"/>
                  </a:lnTo>
                  <a:lnTo>
                    <a:pt x="459509" y="103144"/>
                  </a:lnTo>
                  <a:lnTo>
                    <a:pt x="465627" y="94063"/>
                  </a:lnTo>
                  <a:lnTo>
                    <a:pt x="474709" y="87944"/>
                  </a:lnTo>
                  <a:lnTo>
                    <a:pt x="485841" y="85702"/>
                  </a:lnTo>
                  <a:lnTo>
                    <a:pt x="496974" y="87944"/>
                  </a:lnTo>
                  <a:lnTo>
                    <a:pt x="506056" y="94063"/>
                  </a:lnTo>
                  <a:lnTo>
                    <a:pt x="512174" y="103144"/>
                  </a:lnTo>
                  <a:lnTo>
                    <a:pt x="514416" y="114277"/>
                  </a:lnTo>
                  <a:lnTo>
                    <a:pt x="514416" y="257152"/>
                  </a:lnTo>
                  <a:lnTo>
                    <a:pt x="512174" y="268285"/>
                  </a:lnTo>
                  <a:lnTo>
                    <a:pt x="506056" y="277367"/>
                  </a:lnTo>
                  <a:lnTo>
                    <a:pt x="496974" y="283485"/>
                  </a:lnTo>
                  <a:lnTo>
                    <a:pt x="485841" y="285727"/>
                  </a:lnTo>
                  <a:close/>
                </a:path>
              </a:pathLst>
            </a:custGeom>
            <a:solidFill>
              <a:srgbClr val="DB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66799" y="1657349"/>
              <a:ext cx="981075" cy="323850"/>
            </a:xfrm>
            <a:custGeom>
              <a:avLst/>
              <a:gdLst/>
              <a:ahLst/>
              <a:cxnLst/>
              <a:rect l="l" t="t" r="r" b="b"/>
              <a:pathLst>
                <a:path w="981075" h="323850">
                  <a:moveTo>
                    <a:pt x="819149" y="323849"/>
                  </a:moveTo>
                  <a:lnTo>
                    <a:pt x="161924" y="323849"/>
                  </a:lnTo>
                  <a:lnTo>
                    <a:pt x="153969" y="323655"/>
                  </a:lnTo>
                  <a:lnTo>
                    <a:pt x="114919" y="316879"/>
                  </a:lnTo>
                  <a:lnTo>
                    <a:pt x="78686" y="300818"/>
                  </a:lnTo>
                  <a:lnTo>
                    <a:pt x="47426" y="276422"/>
                  </a:lnTo>
                  <a:lnTo>
                    <a:pt x="23031" y="245163"/>
                  </a:lnTo>
                  <a:lnTo>
                    <a:pt x="6970" y="208929"/>
                  </a:lnTo>
                  <a:lnTo>
                    <a:pt x="194" y="169879"/>
                  </a:lnTo>
                  <a:lnTo>
                    <a:pt x="0" y="161924"/>
                  </a:lnTo>
                  <a:lnTo>
                    <a:pt x="194" y="153969"/>
                  </a:lnTo>
                  <a:lnTo>
                    <a:pt x="6970" y="114919"/>
                  </a:lnTo>
                  <a:lnTo>
                    <a:pt x="23031" y="78686"/>
                  </a:lnTo>
                  <a:lnTo>
                    <a:pt x="47426" y="47426"/>
                  </a:lnTo>
                  <a:lnTo>
                    <a:pt x="78686" y="23031"/>
                  </a:lnTo>
                  <a:lnTo>
                    <a:pt x="114919" y="6970"/>
                  </a:lnTo>
                  <a:lnTo>
                    <a:pt x="153969" y="194"/>
                  </a:lnTo>
                  <a:lnTo>
                    <a:pt x="161924" y="0"/>
                  </a:lnTo>
                  <a:lnTo>
                    <a:pt x="819149" y="0"/>
                  </a:lnTo>
                  <a:lnTo>
                    <a:pt x="858503" y="4853"/>
                  </a:lnTo>
                  <a:lnTo>
                    <a:pt x="895481" y="19117"/>
                  </a:lnTo>
                  <a:lnTo>
                    <a:pt x="927885" y="41939"/>
                  </a:lnTo>
                  <a:lnTo>
                    <a:pt x="953785" y="71963"/>
                  </a:lnTo>
                  <a:lnTo>
                    <a:pt x="971613" y="107382"/>
                  </a:lnTo>
                  <a:lnTo>
                    <a:pt x="980297" y="146053"/>
                  </a:lnTo>
                  <a:lnTo>
                    <a:pt x="981074" y="161924"/>
                  </a:lnTo>
                  <a:lnTo>
                    <a:pt x="980880" y="169879"/>
                  </a:lnTo>
                  <a:lnTo>
                    <a:pt x="974104" y="208929"/>
                  </a:lnTo>
                  <a:lnTo>
                    <a:pt x="958043" y="245163"/>
                  </a:lnTo>
                  <a:lnTo>
                    <a:pt x="933648" y="276422"/>
                  </a:lnTo>
                  <a:lnTo>
                    <a:pt x="902387" y="300818"/>
                  </a:lnTo>
                  <a:lnTo>
                    <a:pt x="866154" y="316879"/>
                  </a:lnTo>
                  <a:lnTo>
                    <a:pt x="827104" y="323655"/>
                  </a:lnTo>
                  <a:lnTo>
                    <a:pt x="819149" y="323849"/>
                  </a:lnTo>
                  <a:close/>
                </a:path>
              </a:pathLst>
            </a:custGeom>
            <a:solidFill>
              <a:srgbClr val="EF44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292224" y="2666354"/>
            <a:ext cx="2637155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-95" dirty="0">
                <a:solidFill>
                  <a:srgbClr val="B91B1B"/>
                </a:solidFill>
                <a:latin typeface="Roboto"/>
                <a:cs typeface="Roboto"/>
              </a:rPr>
              <a:t>Inconsistent</a:t>
            </a:r>
            <a:r>
              <a:rPr sz="1850" spc="-3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100" dirty="0">
                <a:solidFill>
                  <a:srgbClr val="B91B1B"/>
                </a:solidFill>
                <a:latin typeface="Roboto"/>
                <a:cs typeface="Roboto"/>
              </a:rPr>
              <a:t>documentation</a:t>
            </a:r>
            <a:endParaRPr sz="1850">
              <a:latin typeface="Roboto"/>
              <a:cs typeface="Robo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92224" y="3114029"/>
            <a:ext cx="287909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-120" dirty="0">
                <a:solidFill>
                  <a:srgbClr val="B91B1B"/>
                </a:solidFill>
                <a:latin typeface="Roboto"/>
                <a:cs typeface="Roboto"/>
              </a:rPr>
              <a:t>Lack</a:t>
            </a:r>
            <a:r>
              <a:rPr sz="1850" spc="-3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100" dirty="0">
                <a:solidFill>
                  <a:srgbClr val="B91B1B"/>
                </a:solidFill>
                <a:latin typeface="Roboto"/>
                <a:cs typeface="Roboto"/>
              </a:rPr>
              <a:t>of</a:t>
            </a:r>
            <a:r>
              <a:rPr sz="1850" spc="-25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100" dirty="0">
                <a:solidFill>
                  <a:srgbClr val="B91B1B"/>
                </a:solidFill>
                <a:latin typeface="Roboto"/>
                <a:cs typeface="Roboto"/>
              </a:rPr>
              <a:t>oversight</a:t>
            </a:r>
            <a:r>
              <a:rPr sz="1850" spc="-3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125" dirty="0">
                <a:solidFill>
                  <a:srgbClr val="B91B1B"/>
                </a:solidFill>
                <a:latin typeface="Roboto"/>
                <a:cs typeface="Roboto"/>
              </a:rPr>
              <a:t>and</a:t>
            </a:r>
            <a:r>
              <a:rPr sz="1850" spc="-25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90" dirty="0">
                <a:solidFill>
                  <a:srgbClr val="B91B1B"/>
                </a:solidFill>
                <a:latin typeface="Roboto"/>
                <a:cs typeface="Roboto"/>
              </a:rPr>
              <a:t>approval</a:t>
            </a:r>
            <a:endParaRPr sz="1850">
              <a:latin typeface="Roboto"/>
              <a:cs typeface="Robo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92224" y="3561704"/>
            <a:ext cx="187960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-100" dirty="0">
                <a:solidFill>
                  <a:srgbClr val="B91B1B"/>
                </a:solidFill>
                <a:latin typeface="Roboto"/>
                <a:cs typeface="Roboto"/>
              </a:rPr>
              <a:t>Infrequent</a:t>
            </a:r>
            <a:r>
              <a:rPr sz="1850" spc="-3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1850" spc="-80" dirty="0">
                <a:solidFill>
                  <a:srgbClr val="B91B1B"/>
                </a:solidFill>
                <a:latin typeface="Roboto"/>
                <a:cs typeface="Roboto"/>
              </a:rPr>
              <a:t>reporting</a:t>
            </a:r>
            <a:endParaRPr sz="1850">
              <a:latin typeface="Roboto"/>
              <a:cs typeface="Robo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41760" y="4647882"/>
            <a:ext cx="14973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0" dirty="0">
                <a:solidFill>
                  <a:srgbClr val="B91B1B"/>
                </a:solidFill>
                <a:latin typeface="Roboto"/>
                <a:cs typeface="Roboto"/>
              </a:rPr>
              <a:t>Financial</a:t>
            </a:r>
            <a:r>
              <a:rPr sz="2000" b="1" spc="10" dirty="0">
                <a:solidFill>
                  <a:srgbClr val="B91B1B"/>
                </a:solidFill>
                <a:latin typeface="Roboto"/>
                <a:cs typeface="Roboto"/>
              </a:rPr>
              <a:t> </a:t>
            </a:r>
            <a:r>
              <a:rPr sz="2000" b="1" spc="-95" dirty="0">
                <a:solidFill>
                  <a:srgbClr val="B91B1B"/>
                </a:solidFill>
                <a:latin typeface="Roboto"/>
                <a:cs typeface="Roboto"/>
              </a:rPr>
              <a:t>Loss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96974" y="1689789"/>
            <a:ext cx="725805" cy="22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65" dirty="0">
                <a:solidFill>
                  <a:srgbClr val="FFFFFF"/>
                </a:solidFill>
                <a:latin typeface="Roboto"/>
                <a:cs typeface="Roboto"/>
              </a:rPr>
              <a:t>PROBLEM</a:t>
            </a:r>
            <a:endParaRPr sz="1300">
              <a:latin typeface="Roboto"/>
              <a:cs typeface="Robo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334124" y="2038349"/>
            <a:ext cx="28575" cy="2438400"/>
          </a:xfrm>
          <a:custGeom>
            <a:avLst/>
            <a:gdLst/>
            <a:ahLst/>
            <a:cxnLst/>
            <a:rect l="l" t="t" r="r" b="b"/>
            <a:pathLst>
              <a:path w="28575" h="2438400">
                <a:moveTo>
                  <a:pt x="28574" y="2438399"/>
                </a:moveTo>
                <a:lnTo>
                  <a:pt x="0" y="2438399"/>
                </a:lnTo>
                <a:lnTo>
                  <a:pt x="0" y="0"/>
                </a:lnTo>
                <a:lnTo>
                  <a:pt x="28574" y="0"/>
                </a:lnTo>
                <a:lnTo>
                  <a:pt x="28574" y="2438399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7277099" y="1828799"/>
            <a:ext cx="4657725" cy="2857500"/>
            <a:chOff x="7277099" y="1828799"/>
            <a:chExt cx="4657725" cy="2857500"/>
          </a:xfrm>
        </p:grpSpPr>
        <p:sp>
          <p:nvSpPr>
            <p:cNvPr id="27" name="object 27"/>
            <p:cNvSpPr/>
            <p:nvPr/>
          </p:nvSpPr>
          <p:spPr>
            <a:xfrm>
              <a:off x="7286624" y="1838324"/>
              <a:ext cx="4638675" cy="2838450"/>
            </a:xfrm>
            <a:custGeom>
              <a:avLst/>
              <a:gdLst/>
              <a:ahLst/>
              <a:cxnLst/>
              <a:rect l="l" t="t" r="r" b="b"/>
              <a:pathLst>
                <a:path w="4638675" h="2838450">
                  <a:moveTo>
                    <a:pt x="4576377" y="2838449"/>
                  </a:moveTo>
                  <a:lnTo>
                    <a:pt x="62296" y="2838449"/>
                  </a:lnTo>
                  <a:lnTo>
                    <a:pt x="57960" y="2838022"/>
                  </a:lnTo>
                  <a:lnTo>
                    <a:pt x="22624" y="2822016"/>
                  </a:lnTo>
                  <a:lnTo>
                    <a:pt x="2134" y="2789076"/>
                  </a:lnTo>
                  <a:lnTo>
                    <a:pt x="0" y="2776152"/>
                  </a:lnTo>
                  <a:lnTo>
                    <a:pt x="0" y="2771774"/>
                  </a:lnTo>
                  <a:lnTo>
                    <a:pt x="0" y="62296"/>
                  </a:lnTo>
                  <a:lnTo>
                    <a:pt x="13668" y="25992"/>
                  </a:lnTo>
                  <a:lnTo>
                    <a:pt x="45204" y="3399"/>
                  </a:lnTo>
                  <a:lnTo>
                    <a:pt x="62296" y="0"/>
                  </a:lnTo>
                  <a:lnTo>
                    <a:pt x="4576377" y="0"/>
                  </a:lnTo>
                  <a:lnTo>
                    <a:pt x="4612680" y="13668"/>
                  </a:lnTo>
                  <a:lnTo>
                    <a:pt x="4635272" y="45204"/>
                  </a:lnTo>
                  <a:lnTo>
                    <a:pt x="4638675" y="62296"/>
                  </a:lnTo>
                  <a:lnTo>
                    <a:pt x="4638675" y="2776152"/>
                  </a:lnTo>
                  <a:lnTo>
                    <a:pt x="4625004" y="2812457"/>
                  </a:lnTo>
                  <a:lnTo>
                    <a:pt x="4593468" y="2835049"/>
                  </a:lnTo>
                  <a:lnTo>
                    <a:pt x="4580711" y="2838022"/>
                  </a:lnTo>
                  <a:lnTo>
                    <a:pt x="4576377" y="2838449"/>
                  </a:lnTo>
                  <a:close/>
                </a:path>
              </a:pathLst>
            </a:custGeom>
            <a:solidFill>
              <a:srgbClr val="ECFD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286624" y="1838324"/>
              <a:ext cx="4638675" cy="2838450"/>
            </a:xfrm>
            <a:custGeom>
              <a:avLst/>
              <a:gdLst/>
              <a:ahLst/>
              <a:cxnLst/>
              <a:rect l="l" t="t" r="r" b="b"/>
              <a:pathLst>
                <a:path w="4638675" h="2838450">
                  <a:moveTo>
                    <a:pt x="0" y="2771774"/>
                  </a:moveTo>
                  <a:lnTo>
                    <a:pt x="0" y="66674"/>
                  </a:lnTo>
                  <a:lnTo>
                    <a:pt x="0" y="62296"/>
                  </a:lnTo>
                  <a:lnTo>
                    <a:pt x="426" y="57960"/>
                  </a:lnTo>
                  <a:lnTo>
                    <a:pt x="1280" y="53667"/>
                  </a:lnTo>
                  <a:lnTo>
                    <a:pt x="2134" y="49373"/>
                  </a:lnTo>
                  <a:lnTo>
                    <a:pt x="3399" y="45204"/>
                  </a:lnTo>
                  <a:lnTo>
                    <a:pt x="5074" y="41159"/>
                  </a:lnTo>
                  <a:lnTo>
                    <a:pt x="6749" y="37114"/>
                  </a:lnTo>
                  <a:lnTo>
                    <a:pt x="8803" y="33272"/>
                  </a:lnTo>
                  <a:lnTo>
                    <a:pt x="11236" y="29632"/>
                  </a:lnTo>
                  <a:lnTo>
                    <a:pt x="13668" y="25992"/>
                  </a:lnTo>
                  <a:lnTo>
                    <a:pt x="16432" y="22624"/>
                  </a:lnTo>
                  <a:lnTo>
                    <a:pt x="19528" y="19528"/>
                  </a:lnTo>
                  <a:lnTo>
                    <a:pt x="22624" y="16433"/>
                  </a:lnTo>
                  <a:lnTo>
                    <a:pt x="53667" y="1281"/>
                  </a:lnTo>
                  <a:lnTo>
                    <a:pt x="57960" y="427"/>
                  </a:lnTo>
                  <a:lnTo>
                    <a:pt x="62296" y="0"/>
                  </a:lnTo>
                  <a:lnTo>
                    <a:pt x="66674" y="0"/>
                  </a:lnTo>
                  <a:lnTo>
                    <a:pt x="4571999" y="0"/>
                  </a:lnTo>
                  <a:lnTo>
                    <a:pt x="4576377" y="0"/>
                  </a:lnTo>
                  <a:lnTo>
                    <a:pt x="4580711" y="427"/>
                  </a:lnTo>
                  <a:lnTo>
                    <a:pt x="4585005" y="1281"/>
                  </a:lnTo>
                  <a:lnTo>
                    <a:pt x="4589298" y="2135"/>
                  </a:lnTo>
                  <a:lnTo>
                    <a:pt x="4593468" y="3399"/>
                  </a:lnTo>
                  <a:lnTo>
                    <a:pt x="4597513" y="5075"/>
                  </a:lnTo>
                  <a:lnTo>
                    <a:pt x="4601558" y="6750"/>
                  </a:lnTo>
                  <a:lnTo>
                    <a:pt x="4619144" y="19528"/>
                  </a:lnTo>
                  <a:lnTo>
                    <a:pt x="4622240" y="22624"/>
                  </a:lnTo>
                  <a:lnTo>
                    <a:pt x="4625004" y="25992"/>
                  </a:lnTo>
                  <a:lnTo>
                    <a:pt x="4627435" y="29632"/>
                  </a:lnTo>
                  <a:lnTo>
                    <a:pt x="4629868" y="33272"/>
                  </a:lnTo>
                  <a:lnTo>
                    <a:pt x="4631921" y="37114"/>
                  </a:lnTo>
                  <a:lnTo>
                    <a:pt x="4633597" y="41159"/>
                  </a:lnTo>
                  <a:lnTo>
                    <a:pt x="4635272" y="45204"/>
                  </a:lnTo>
                  <a:lnTo>
                    <a:pt x="4636538" y="49373"/>
                  </a:lnTo>
                  <a:lnTo>
                    <a:pt x="4637393" y="53667"/>
                  </a:lnTo>
                  <a:lnTo>
                    <a:pt x="4638247" y="57960"/>
                  </a:lnTo>
                  <a:lnTo>
                    <a:pt x="4638675" y="62296"/>
                  </a:lnTo>
                  <a:lnTo>
                    <a:pt x="4638674" y="66674"/>
                  </a:lnTo>
                  <a:lnTo>
                    <a:pt x="4638674" y="2771774"/>
                  </a:lnTo>
                  <a:lnTo>
                    <a:pt x="4638675" y="2776152"/>
                  </a:lnTo>
                  <a:lnTo>
                    <a:pt x="4638247" y="2780488"/>
                  </a:lnTo>
                  <a:lnTo>
                    <a:pt x="4637393" y="2784782"/>
                  </a:lnTo>
                  <a:lnTo>
                    <a:pt x="4636538" y="2789075"/>
                  </a:lnTo>
                  <a:lnTo>
                    <a:pt x="4616048" y="2822016"/>
                  </a:lnTo>
                  <a:lnTo>
                    <a:pt x="4609040" y="2827212"/>
                  </a:lnTo>
                  <a:lnTo>
                    <a:pt x="4605399" y="2829644"/>
                  </a:lnTo>
                  <a:lnTo>
                    <a:pt x="4601558" y="2831698"/>
                  </a:lnTo>
                  <a:lnTo>
                    <a:pt x="4597513" y="2833374"/>
                  </a:lnTo>
                  <a:lnTo>
                    <a:pt x="4593468" y="2835049"/>
                  </a:lnTo>
                  <a:lnTo>
                    <a:pt x="4571999" y="2838449"/>
                  </a:lnTo>
                  <a:lnTo>
                    <a:pt x="66674" y="2838449"/>
                  </a:lnTo>
                  <a:lnTo>
                    <a:pt x="62296" y="2838449"/>
                  </a:lnTo>
                  <a:lnTo>
                    <a:pt x="57960" y="2838022"/>
                  </a:lnTo>
                  <a:lnTo>
                    <a:pt x="53667" y="2837168"/>
                  </a:lnTo>
                  <a:lnTo>
                    <a:pt x="49373" y="2836314"/>
                  </a:lnTo>
                  <a:lnTo>
                    <a:pt x="16432" y="2815825"/>
                  </a:lnTo>
                  <a:lnTo>
                    <a:pt x="5074" y="2797289"/>
                  </a:lnTo>
                  <a:lnTo>
                    <a:pt x="3399" y="2793244"/>
                  </a:lnTo>
                  <a:lnTo>
                    <a:pt x="2134" y="2789076"/>
                  </a:lnTo>
                  <a:lnTo>
                    <a:pt x="1280" y="2784782"/>
                  </a:lnTo>
                  <a:lnTo>
                    <a:pt x="426" y="2780488"/>
                  </a:lnTo>
                  <a:lnTo>
                    <a:pt x="0" y="2776152"/>
                  </a:lnTo>
                  <a:lnTo>
                    <a:pt x="0" y="2771774"/>
                  </a:lnTo>
                  <a:close/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86649" y="2333624"/>
              <a:ext cx="190499" cy="190499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7811641" y="2221150"/>
            <a:ext cx="2044064" cy="3054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spc="-65" dirty="0">
                <a:solidFill>
                  <a:srgbClr val="047857"/>
                </a:solidFill>
                <a:latin typeface="Roboto"/>
                <a:cs typeface="Roboto"/>
              </a:rPr>
              <a:t>Strict</a:t>
            </a:r>
            <a:r>
              <a:rPr sz="1800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90" dirty="0">
                <a:solidFill>
                  <a:srgbClr val="047857"/>
                </a:solidFill>
                <a:latin typeface="Roboto"/>
                <a:cs typeface="Roboto"/>
              </a:rPr>
              <a:t>voucher</a:t>
            </a:r>
            <a:r>
              <a:rPr sz="1800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65" dirty="0">
                <a:solidFill>
                  <a:srgbClr val="047857"/>
                </a:solidFill>
                <a:latin typeface="Roboto"/>
                <a:cs typeface="Roboto"/>
              </a:rPr>
              <a:t>system</a:t>
            </a:r>
            <a:endParaRPr sz="1800">
              <a:latin typeface="Roboto"/>
              <a:cs typeface="Roboto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486650" y="1657349"/>
            <a:ext cx="2381250" cy="2857500"/>
            <a:chOff x="7486650" y="1657349"/>
            <a:chExt cx="2381250" cy="2857500"/>
          </a:xfrm>
        </p:grpSpPr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86650" y="2781299"/>
              <a:ext cx="190499" cy="19049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86650" y="3228974"/>
              <a:ext cx="190499" cy="19049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86650" y="3676649"/>
              <a:ext cx="190499" cy="190499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9353482" y="4229099"/>
              <a:ext cx="514984" cy="285750"/>
            </a:xfrm>
            <a:custGeom>
              <a:avLst/>
              <a:gdLst/>
              <a:ahLst/>
              <a:cxnLst/>
              <a:rect l="l" t="t" r="r" b="b"/>
              <a:pathLst>
                <a:path w="514984" h="285750">
                  <a:moveTo>
                    <a:pt x="28597" y="285727"/>
                  </a:moveTo>
                  <a:lnTo>
                    <a:pt x="17831" y="283634"/>
                  </a:lnTo>
                  <a:lnTo>
                    <a:pt x="8371" y="277356"/>
                  </a:lnTo>
                  <a:lnTo>
                    <a:pt x="2092" y="267896"/>
                  </a:lnTo>
                  <a:lnTo>
                    <a:pt x="0" y="257130"/>
                  </a:lnTo>
                  <a:lnTo>
                    <a:pt x="2092" y="246364"/>
                  </a:lnTo>
                  <a:lnTo>
                    <a:pt x="8371" y="236904"/>
                  </a:lnTo>
                  <a:lnTo>
                    <a:pt x="151246" y="94029"/>
                  </a:lnTo>
                  <a:lnTo>
                    <a:pt x="160706" y="87750"/>
                  </a:lnTo>
                  <a:lnTo>
                    <a:pt x="171472" y="85658"/>
                  </a:lnTo>
                  <a:lnTo>
                    <a:pt x="182238" y="87750"/>
                  </a:lnTo>
                  <a:lnTo>
                    <a:pt x="191698" y="94029"/>
                  </a:lnTo>
                  <a:lnTo>
                    <a:pt x="285816" y="188148"/>
                  </a:lnTo>
                  <a:lnTo>
                    <a:pt x="416815" y="57150"/>
                  </a:lnTo>
                  <a:lnTo>
                    <a:pt x="342966" y="57150"/>
                  </a:lnTo>
                  <a:lnTo>
                    <a:pt x="314391" y="28575"/>
                  </a:lnTo>
                  <a:lnTo>
                    <a:pt x="316634" y="17442"/>
                  </a:lnTo>
                  <a:lnTo>
                    <a:pt x="322752" y="8360"/>
                  </a:lnTo>
                  <a:lnTo>
                    <a:pt x="331834" y="2242"/>
                  </a:lnTo>
                  <a:lnTo>
                    <a:pt x="342966" y="0"/>
                  </a:lnTo>
                  <a:lnTo>
                    <a:pt x="485841" y="0"/>
                  </a:lnTo>
                  <a:lnTo>
                    <a:pt x="496974" y="2242"/>
                  </a:lnTo>
                  <a:lnTo>
                    <a:pt x="506056" y="8360"/>
                  </a:lnTo>
                  <a:lnTo>
                    <a:pt x="512174" y="17442"/>
                  </a:lnTo>
                  <a:lnTo>
                    <a:pt x="514416" y="28575"/>
                  </a:lnTo>
                  <a:lnTo>
                    <a:pt x="514416" y="171450"/>
                  </a:lnTo>
                  <a:lnTo>
                    <a:pt x="512174" y="182582"/>
                  </a:lnTo>
                  <a:lnTo>
                    <a:pt x="506056" y="191664"/>
                  </a:lnTo>
                  <a:lnTo>
                    <a:pt x="496974" y="197782"/>
                  </a:lnTo>
                  <a:lnTo>
                    <a:pt x="485841" y="200025"/>
                  </a:lnTo>
                  <a:lnTo>
                    <a:pt x="474709" y="197782"/>
                  </a:lnTo>
                  <a:lnTo>
                    <a:pt x="465627" y="191664"/>
                  </a:lnTo>
                  <a:lnTo>
                    <a:pt x="459509" y="182582"/>
                  </a:lnTo>
                  <a:lnTo>
                    <a:pt x="457266" y="171450"/>
                  </a:lnTo>
                  <a:lnTo>
                    <a:pt x="457266" y="97601"/>
                  </a:lnTo>
                  <a:lnTo>
                    <a:pt x="305998" y="248781"/>
                  </a:lnTo>
                  <a:lnTo>
                    <a:pt x="296538" y="255059"/>
                  </a:lnTo>
                  <a:lnTo>
                    <a:pt x="285772" y="257152"/>
                  </a:lnTo>
                  <a:lnTo>
                    <a:pt x="275006" y="255059"/>
                  </a:lnTo>
                  <a:lnTo>
                    <a:pt x="265546" y="248781"/>
                  </a:lnTo>
                  <a:lnTo>
                    <a:pt x="171516" y="154751"/>
                  </a:lnTo>
                  <a:lnTo>
                    <a:pt x="48823" y="277356"/>
                  </a:lnTo>
                  <a:lnTo>
                    <a:pt x="39363" y="283634"/>
                  </a:lnTo>
                  <a:lnTo>
                    <a:pt x="28597" y="285727"/>
                  </a:lnTo>
                  <a:close/>
                </a:path>
              </a:pathLst>
            </a:custGeom>
            <a:solidFill>
              <a:srgbClr val="0495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581899" y="1657349"/>
              <a:ext cx="1019175" cy="323850"/>
            </a:xfrm>
            <a:custGeom>
              <a:avLst/>
              <a:gdLst/>
              <a:ahLst/>
              <a:cxnLst/>
              <a:rect l="l" t="t" r="r" b="b"/>
              <a:pathLst>
                <a:path w="1019175" h="323850">
                  <a:moveTo>
                    <a:pt x="857249" y="323849"/>
                  </a:moveTo>
                  <a:lnTo>
                    <a:pt x="161924" y="323849"/>
                  </a:lnTo>
                  <a:lnTo>
                    <a:pt x="153969" y="323655"/>
                  </a:lnTo>
                  <a:lnTo>
                    <a:pt x="114919" y="316879"/>
                  </a:lnTo>
                  <a:lnTo>
                    <a:pt x="78685" y="300818"/>
                  </a:lnTo>
                  <a:lnTo>
                    <a:pt x="47426" y="276422"/>
                  </a:lnTo>
                  <a:lnTo>
                    <a:pt x="23030" y="245163"/>
                  </a:lnTo>
                  <a:lnTo>
                    <a:pt x="6970" y="208929"/>
                  </a:lnTo>
                  <a:lnTo>
                    <a:pt x="194" y="169879"/>
                  </a:lnTo>
                  <a:lnTo>
                    <a:pt x="0" y="161924"/>
                  </a:lnTo>
                  <a:lnTo>
                    <a:pt x="194" y="153969"/>
                  </a:lnTo>
                  <a:lnTo>
                    <a:pt x="6970" y="114919"/>
                  </a:lnTo>
                  <a:lnTo>
                    <a:pt x="23030" y="78686"/>
                  </a:lnTo>
                  <a:lnTo>
                    <a:pt x="47426" y="47426"/>
                  </a:lnTo>
                  <a:lnTo>
                    <a:pt x="78685" y="23031"/>
                  </a:lnTo>
                  <a:lnTo>
                    <a:pt x="114919" y="6970"/>
                  </a:lnTo>
                  <a:lnTo>
                    <a:pt x="153969" y="194"/>
                  </a:lnTo>
                  <a:lnTo>
                    <a:pt x="161924" y="0"/>
                  </a:lnTo>
                  <a:lnTo>
                    <a:pt x="857249" y="0"/>
                  </a:lnTo>
                  <a:lnTo>
                    <a:pt x="896602" y="4853"/>
                  </a:lnTo>
                  <a:lnTo>
                    <a:pt x="933580" y="19117"/>
                  </a:lnTo>
                  <a:lnTo>
                    <a:pt x="965984" y="41939"/>
                  </a:lnTo>
                  <a:lnTo>
                    <a:pt x="991883" y="71963"/>
                  </a:lnTo>
                  <a:lnTo>
                    <a:pt x="1009711" y="107382"/>
                  </a:lnTo>
                  <a:lnTo>
                    <a:pt x="1018396" y="146053"/>
                  </a:lnTo>
                  <a:lnTo>
                    <a:pt x="1019174" y="161924"/>
                  </a:lnTo>
                  <a:lnTo>
                    <a:pt x="1018980" y="169879"/>
                  </a:lnTo>
                  <a:lnTo>
                    <a:pt x="1012202" y="208929"/>
                  </a:lnTo>
                  <a:lnTo>
                    <a:pt x="996141" y="245163"/>
                  </a:lnTo>
                  <a:lnTo>
                    <a:pt x="971746" y="276422"/>
                  </a:lnTo>
                  <a:lnTo>
                    <a:pt x="940486" y="300818"/>
                  </a:lnTo>
                  <a:lnTo>
                    <a:pt x="904253" y="316879"/>
                  </a:lnTo>
                  <a:lnTo>
                    <a:pt x="865204" y="323655"/>
                  </a:lnTo>
                  <a:lnTo>
                    <a:pt x="857249" y="323849"/>
                  </a:lnTo>
                  <a:close/>
                </a:path>
              </a:pathLst>
            </a:custGeom>
            <a:solidFill>
              <a:srgbClr val="0FB9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7811641" y="2668825"/>
            <a:ext cx="2848610" cy="3054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spc="-105" dirty="0">
                <a:solidFill>
                  <a:srgbClr val="047857"/>
                </a:solidFill>
                <a:latin typeface="Roboto"/>
                <a:cs typeface="Roboto"/>
              </a:rPr>
              <a:t>Commander</a:t>
            </a:r>
            <a:r>
              <a:rPr sz="1800" spc="25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90" dirty="0">
                <a:solidFill>
                  <a:srgbClr val="047857"/>
                </a:solidFill>
                <a:latin typeface="Roboto"/>
                <a:cs typeface="Roboto"/>
              </a:rPr>
              <a:t>approval</a:t>
            </a:r>
            <a:r>
              <a:rPr sz="1800" spc="25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60" dirty="0">
                <a:solidFill>
                  <a:srgbClr val="047857"/>
                </a:solidFill>
                <a:latin typeface="Roboto"/>
                <a:cs typeface="Roboto"/>
              </a:rPr>
              <a:t>required</a:t>
            </a:r>
            <a:endParaRPr sz="1800">
              <a:latin typeface="Roboto"/>
              <a:cs typeface="Robo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11641" y="3116500"/>
            <a:ext cx="2339340" cy="3054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spc="-85" dirty="0">
                <a:solidFill>
                  <a:srgbClr val="047857"/>
                </a:solidFill>
                <a:latin typeface="Roboto"/>
                <a:cs typeface="Roboto"/>
              </a:rPr>
              <a:t>Monthly</a:t>
            </a:r>
            <a:r>
              <a:rPr sz="1800" spc="20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85" dirty="0">
                <a:solidFill>
                  <a:srgbClr val="047857"/>
                </a:solidFill>
                <a:latin typeface="Roboto"/>
                <a:cs typeface="Roboto"/>
              </a:rPr>
              <a:t>financial</a:t>
            </a:r>
            <a:r>
              <a:rPr sz="1800" spc="25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50" dirty="0">
                <a:solidFill>
                  <a:srgbClr val="047857"/>
                </a:solidFill>
                <a:latin typeface="Roboto"/>
                <a:cs typeface="Roboto"/>
              </a:rPr>
              <a:t>reports</a:t>
            </a:r>
            <a:endParaRPr sz="1800">
              <a:latin typeface="Roboto"/>
              <a:cs typeface="Roboto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11641" y="3564175"/>
            <a:ext cx="2606675" cy="3054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00" spc="-90" dirty="0">
                <a:solidFill>
                  <a:srgbClr val="047857"/>
                </a:solidFill>
                <a:latin typeface="Roboto"/>
                <a:cs typeface="Roboto"/>
              </a:rPr>
              <a:t>Transparent</a:t>
            </a:r>
            <a:r>
              <a:rPr sz="1800" spc="-40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1800" spc="-70" dirty="0">
                <a:solidFill>
                  <a:srgbClr val="047857"/>
                </a:solidFill>
                <a:latin typeface="Roboto"/>
                <a:cs typeface="Roboto"/>
              </a:rPr>
              <a:t>documentation</a:t>
            </a:r>
            <a:endParaRPr sz="1800">
              <a:latin typeface="Roboto"/>
              <a:cs typeface="Roboto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83476" y="4647882"/>
            <a:ext cx="18522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0" dirty="0">
                <a:solidFill>
                  <a:srgbClr val="047857"/>
                </a:solidFill>
                <a:latin typeface="Roboto"/>
                <a:cs typeface="Roboto"/>
              </a:rPr>
              <a:t>Financial</a:t>
            </a:r>
            <a:r>
              <a:rPr sz="2000" b="1" spc="10" dirty="0">
                <a:solidFill>
                  <a:srgbClr val="047857"/>
                </a:solidFill>
                <a:latin typeface="Roboto"/>
                <a:cs typeface="Roboto"/>
              </a:rPr>
              <a:t> </a:t>
            </a:r>
            <a:r>
              <a:rPr sz="2000" b="1" spc="-80" dirty="0">
                <a:solidFill>
                  <a:srgbClr val="047857"/>
                </a:solidFill>
                <a:latin typeface="Roboto"/>
                <a:cs typeface="Roboto"/>
              </a:rPr>
              <a:t>Stability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716391" y="1689789"/>
            <a:ext cx="756920" cy="22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60" dirty="0">
                <a:solidFill>
                  <a:srgbClr val="FFFFFF"/>
                </a:solidFill>
                <a:latin typeface="Roboto"/>
                <a:cs typeface="Roboto"/>
              </a:rPr>
              <a:t>SOLUTION</a:t>
            </a:r>
            <a:endParaRPr sz="1300">
              <a:latin typeface="Roboto"/>
              <a:cs typeface="Roboto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1999" y="5829299"/>
            <a:ext cx="457200" cy="114300"/>
          </a:xfrm>
          <a:custGeom>
            <a:avLst/>
            <a:gdLst/>
            <a:ahLst/>
            <a:cxnLst/>
            <a:rect l="l" t="t" r="r" b="b"/>
            <a:pathLst>
              <a:path w="457200" h="114300">
                <a:moveTo>
                  <a:pt x="457199" y="114299"/>
                </a:moveTo>
                <a:lnTo>
                  <a:pt x="0" y="114299"/>
                </a:lnTo>
                <a:lnTo>
                  <a:pt x="0" y="0"/>
                </a:lnTo>
                <a:lnTo>
                  <a:pt x="457199" y="0"/>
                </a:lnTo>
                <a:lnTo>
                  <a:pt x="457199" y="114299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95399" y="5829299"/>
            <a:ext cx="914400" cy="114300"/>
          </a:xfrm>
          <a:custGeom>
            <a:avLst/>
            <a:gdLst/>
            <a:ahLst/>
            <a:cxnLst/>
            <a:rect l="l" t="t" r="r" b="b"/>
            <a:pathLst>
              <a:path w="914400" h="114300">
                <a:moveTo>
                  <a:pt x="914399" y="114299"/>
                </a:moveTo>
                <a:lnTo>
                  <a:pt x="0" y="114299"/>
                </a:lnTo>
                <a:lnTo>
                  <a:pt x="0" y="0"/>
                </a:lnTo>
                <a:lnTo>
                  <a:pt x="914399" y="0"/>
                </a:lnTo>
                <a:lnTo>
                  <a:pt x="914399" y="1142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0" dirty="0"/>
              <a:t>Your</a:t>
            </a:r>
            <a:r>
              <a:rPr spc="-55" dirty="0"/>
              <a:t> </a:t>
            </a:r>
            <a:r>
              <a:rPr spc="-165" dirty="0"/>
              <a:t>Role</a:t>
            </a:r>
            <a:r>
              <a:rPr spc="-50" dirty="0"/>
              <a:t> </a:t>
            </a:r>
            <a:r>
              <a:rPr spc="-180" dirty="0"/>
              <a:t>as</a:t>
            </a:r>
            <a:r>
              <a:rPr spc="-50" dirty="0"/>
              <a:t> </a:t>
            </a:r>
            <a:r>
              <a:rPr spc="-150" dirty="0"/>
              <a:t>Fiscal</a:t>
            </a:r>
            <a:r>
              <a:rPr spc="-50" dirty="0"/>
              <a:t> </a:t>
            </a:r>
            <a:r>
              <a:rPr spc="-130" dirty="0"/>
              <a:t>Leader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8364220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Model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integrity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compliance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7" baseline="1207" dirty="0">
                <a:solidFill>
                  <a:srgbClr val="12294A"/>
                </a:solidFill>
                <a:latin typeface="Roboto"/>
                <a:cs typeface="Roboto"/>
              </a:rPr>
              <a:t>in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all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matters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Set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tone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strength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through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transparent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82" baseline="1207" dirty="0">
                <a:solidFill>
                  <a:srgbClr val="12294A"/>
                </a:solidFill>
                <a:latin typeface="Roboto"/>
                <a:cs typeface="Roboto"/>
              </a:rPr>
              <a:t>practices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Uphold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trust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placed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7" baseline="1207" dirty="0">
                <a:solidFill>
                  <a:srgbClr val="12294A"/>
                </a:solidFill>
                <a:latin typeface="Roboto"/>
                <a:cs typeface="Roboto"/>
              </a:rPr>
              <a:t>in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you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by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members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leadership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Lead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by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example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7" baseline="1207" dirty="0">
                <a:solidFill>
                  <a:srgbClr val="12294A"/>
                </a:solidFill>
                <a:latin typeface="Roboto"/>
                <a:cs typeface="Roboto"/>
              </a:rPr>
              <a:t>in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stewardship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accountability</a:t>
            </a:r>
            <a:endParaRPr sz="3450" baseline="1207">
              <a:latin typeface="Roboto"/>
              <a:cs typeface="Roboto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58474" y="6438899"/>
            <a:ext cx="133349" cy="13334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468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950" spc="-135" dirty="0"/>
              <a:t>Creating</a:t>
            </a:r>
            <a:r>
              <a:rPr sz="2950" spc="-20" dirty="0"/>
              <a:t> </a:t>
            </a:r>
            <a:r>
              <a:rPr sz="2950" spc="-155" dirty="0"/>
              <a:t>an</a:t>
            </a:r>
            <a:r>
              <a:rPr sz="2950" spc="-15" dirty="0"/>
              <a:t> </a:t>
            </a:r>
            <a:r>
              <a:rPr sz="2950" spc="-130" dirty="0"/>
              <a:t>Effective</a:t>
            </a:r>
            <a:r>
              <a:rPr sz="2950" spc="-95" dirty="0"/>
              <a:t> </a:t>
            </a:r>
            <a:r>
              <a:rPr sz="2950" spc="-145" dirty="0"/>
              <a:t>Transition</a:t>
            </a:r>
            <a:r>
              <a:rPr sz="2950" spc="-20" dirty="0"/>
              <a:t> </a:t>
            </a:r>
            <a:r>
              <a:rPr sz="2950" spc="-105" dirty="0"/>
              <a:t>Strategy</a:t>
            </a:r>
            <a:endParaRPr sz="2950"/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274310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Plan</a:t>
            </a:r>
            <a:r>
              <a:rPr sz="3450" spc="-6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5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succession</a:t>
            </a:r>
            <a:r>
              <a:rPr sz="3450" spc="-6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early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Document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duties,</a:t>
            </a:r>
            <a:r>
              <a:rPr sz="3450" spc="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processes,</a:t>
            </a:r>
            <a:r>
              <a:rPr sz="3450" spc="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passwords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Train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all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incoming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officers/Quartermasters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Foster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open,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two-</a:t>
            </a:r>
            <a:r>
              <a:rPr sz="3450" spc="-202" baseline="1207" dirty="0">
                <a:solidFill>
                  <a:srgbClr val="12294A"/>
                </a:solidFill>
                <a:latin typeface="Roboto"/>
                <a:cs typeface="Roboto"/>
              </a:rPr>
              <a:t>way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52" baseline="1207" dirty="0">
                <a:solidFill>
                  <a:srgbClr val="12294A"/>
                </a:solidFill>
                <a:latin typeface="Roboto"/>
                <a:cs typeface="Roboto"/>
              </a:rPr>
              <a:t>communication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Getting</a:t>
            </a:r>
            <a:r>
              <a:rPr spc="-35" dirty="0"/>
              <a:t> </a:t>
            </a:r>
            <a:r>
              <a:rPr spc="-200" dirty="0"/>
              <a:t>Youth</a:t>
            </a:r>
            <a:r>
              <a:rPr spc="-30" dirty="0"/>
              <a:t> </a:t>
            </a:r>
            <a:r>
              <a:rPr spc="-135" dirty="0"/>
              <a:t>Involved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452745" cy="2324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Engage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younger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veterans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youth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groups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Create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mentorship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450" spc="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leadership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programs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Involve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youth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7" baseline="1207" dirty="0">
                <a:solidFill>
                  <a:srgbClr val="12294A"/>
                </a:solidFill>
                <a:latin typeface="Roboto"/>
                <a:cs typeface="Roboto"/>
              </a:rPr>
              <a:t>in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events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initiatives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social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media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and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tech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connect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Getting</a:t>
            </a:r>
            <a:r>
              <a:rPr spc="-25" dirty="0"/>
              <a:t> </a:t>
            </a:r>
            <a:r>
              <a:rPr spc="-160" dirty="0"/>
              <a:t>Creative</a:t>
            </a:r>
            <a:r>
              <a:rPr spc="-25" dirty="0"/>
              <a:t> </a:t>
            </a:r>
            <a:r>
              <a:rPr spc="-160" dirty="0"/>
              <a:t>with</a:t>
            </a:r>
            <a:r>
              <a:rPr spc="-25" dirty="0"/>
              <a:t> </a:t>
            </a:r>
            <a:r>
              <a:rPr spc="-165" dirty="0"/>
              <a:t>Fundraising</a:t>
            </a:r>
            <a:r>
              <a:rPr spc="-25" dirty="0"/>
              <a:t> </a:t>
            </a:r>
            <a:r>
              <a:rPr spc="-125" dirty="0"/>
              <a:t>Partnerships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/>
              <a:t>Partner</a:t>
            </a:r>
            <a:r>
              <a:rPr sz="3450" spc="-30" baseline="1207" dirty="0"/>
              <a:t> </a:t>
            </a:r>
            <a:r>
              <a:rPr sz="3450" spc="-157" baseline="1207" dirty="0"/>
              <a:t>with</a:t>
            </a:r>
            <a:r>
              <a:rPr sz="3450" spc="-30" baseline="1207" dirty="0"/>
              <a:t> </a:t>
            </a:r>
            <a:r>
              <a:rPr sz="3450" spc="-142" baseline="1207" dirty="0"/>
              <a:t>local</a:t>
            </a:r>
            <a:r>
              <a:rPr sz="3450" spc="-22" baseline="1207" dirty="0"/>
              <a:t> </a:t>
            </a:r>
            <a:r>
              <a:rPr sz="3450" spc="-179" baseline="1207" dirty="0"/>
              <a:t>businesses</a:t>
            </a:r>
            <a:r>
              <a:rPr sz="3450" spc="-30" baseline="1207" dirty="0"/>
              <a:t> </a:t>
            </a:r>
            <a:r>
              <a:rPr sz="3450" spc="-195" baseline="1207" dirty="0"/>
              <a:t>&amp;</a:t>
            </a:r>
            <a:r>
              <a:rPr sz="3450" spc="-22" baseline="1207" dirty="0"/>
              <a:t> </a:t>
            </a:r>
            <a:r>
              <a:rPr sz="3450" spc="-15" baseline="1207" dirty="0"/>
              <a:t>organizations</a:t>
            </a:r>
            <a:endParaRPr sz="3450" baseline="1207"/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/>
              <a:t>Learn</a:t>
            </a:r>
            <a:r>
              <a:rPr sz="3450" spc="-7" baseline="1207" dirty="0"/>
              <a:t> </a:t>
            </a:r>
            <a:r>
              <a:rPr sz="3450" spc="-172" baseline="1207" dirty="0"/>
              <a:t>about</a:t>
            </a:r>
            <a:r>
              <a:rPr sz="3450" spc="-7" baseline="1207" dirty="0"/>
              <a:t> </a:t>
            </a:r>
            <a:r>
              <a:rPr sz="3450" spc="-187" baseline="1207" dirty="0"/>
              <a:t>community</a:t>
            </a:r>
            <a:r>
              <a:rPr sz="3450" baseline="1207" dirty="0"/>
              <a:t> </a:t>
            </a:r>
            <a:r>
              <a:rPr sz="3450" spc="-15" baseline="1207" dirty="0"/>
              <a:t>needs</a:t>
            </a:r>
            <a:endParaRPr sz="3450" baseline="1207"/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/>
              <a:t>Host</a:t>
            </a:r>
            <a:r>
              <a:rPr sz="3450" spc="-30" baseline="1207" dirty="0"/>
              <a:t> </a:t>
            </a:r>
            <a:r>
              <a:rPr sz="3450" spc="-120" baseline="1207" dirty="0"/>
              <a:t>joint</a:t>
            </a:r>
            <a:r>
              <a:rPr sz="3450" spc="-22" baseline="1207" dirty="0"/>
              <a:t> </a:t>
            </a:r>
            <a:r>
              <a:rPr sz="3450" spc="-157" baseline="1207" dirty="0"/>
              <a:t>events,</a:t>
            </a:r>
            <a:r>
              <a:rPr sz="3450" spc="-22" baseline="1207" dirty="0"/>
              <a:t> </a:t>
            </a:r>
            <a:r>
              <a:rPr sz="3450" spc="-165" baseline="1207" dirty="0"/>
              <a:t>donation</a:t>
            </a:r>
            <a:r>
              <a:rPr sz="3450" spc="-30" baseline="1207" dirty="0"/>
              <a:t> </a:t>
            </a:r>
            <a:r>
              <a:rPr sz="3450" spc="-142" baseline="1207" dirty="0"/>
              <a:t>drives,</a:t>
            </a:r>
            <a:r>
              <a:rPr sz="3450" spc="-22" baseline="1207" dirty="0"/>
              <a:t> </a:t>
            </a:r>
            <a:r>
              <a:rPr sz="3450" spc="-135" baseline="1207" dirty="0"/>
              <a:t>sponsorships</a:t>
            </a:r>
            <a:endParaRPr sz="3450" baseline="1207"/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247" baseline="1207" dirty="0"/>
              <a:t>Tap</a:t>
            </a:r>
            <a:r>
              <a:rPr sz="3450" spc="22" baseline="1207" dirty="0"/>
              <a:t> </a:t>
            </a:r>
            <a:r>
              <a:rPr sz="3450" spc="-157" baseline="1207" dirty="0"/>
              <a:t>into</a:t>
            </a:r>
            <a:r>
              <a:rPr sz="3450" spc="22" baseline="1207" dirty="0"/>
              <a:t> </a:t>
            </a:r>
            <a:r>
              <a:rPr sz="3450" spc="-172" baseline="1207" dirty="0"/>
              <a:t>banks/corporate</a:t>
            </a:r>
            <a:r>
              <a:rPr sz="3450" spc="22" baseline="1207" dirty="0"/>
              <a:t> </a:t>
            </a:r>
            <a:r>
              <a:rPr sz="3450" spc="-172" baseline="1207" dirty="0"/>
              <a:t>outreach</a:t>
            </a:r>
            <a:r>
              <a:rPr sz="3450" spc="22" baseline="1207" dirty="0"/>
              <a:t> </a:t>
            </a:r>
            <a:r>
              <a:rPr sz="3450" spc="-15" baseline="1207" dirty="0"/>
              <a:t>programs</a:t>
            </a:r>
            <a:endParaRPr sz="3450" baseline="1207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76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Key</a:t>
            </a:r>
            <a:r>
              <a:rPr spc="-125" dirty="0"/>
              <a:t> </a:t>
            </a:r>
            <a:r>
              <a:rPr spc="-195" dirty="0"/>
              <a:t>Takeaways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2724785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Plan,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track,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report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provided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tools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Maintain</a:t>
            </a:r>
            <a:r>
              <a:rPr sz="3450" spc="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compliance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91499" y="0"/>
            <a:ext cx="4000500" cy="6858000"/>
          </a:xfrm>
          <a:custGeom>
            <a:avLst/>
            <a:gdLst/>
            <a:ahLst/>
            <a:cxnLst/>
            <a:rect l="l" t="t" r="r" b="b"/>
            <a:pathLst>
              <a:path w="4000500" h="6858000">
                <a:moveTo>
                  <a:pt x="40004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4000499" y="0"/>
                </a:lnTo>
                <a:lnTo>
                  <a:pt x="40004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1487" y="1142999"/>
            <a:ext cx="1905000" cy="1428750"/>
          </a:xfrm>
          <a:custGeom>
            <a:avLst/>
            <a:gdLst/>
            <a:ahLst/>
            <a:cxnLst/>
            <a:rect l="l" t="t" r="r" b="b"/>
            <a:pathLst>
              <a:path w="1905000" h="1428750">
                <a:moveTo>
                  <a:pt x="1905000" y="0"/>
                </a:moveTo>
                <a:lnTo>
                  <a:pt x="28575" y="0"/>
                </a:lnTo>
                <a:lnTo>
                  <a:pt x="0" y="0"/>
                </a:lnTo>
                <a:lnTo>
                  <a:pt x="0" y="28575"/>
                </a:lnTo>
                <a:lnTo>
                  <a:pt x="0" y="1428750"/>
                </a:lnTo>
                <a:lnTo>
                  <a:pt x="28575" y="1428750"/>
                </a:lnTo>
                <a:lnTo>
                  <a:pt x="28575" y="28575"/>
                </a:lnTo>
                <a:lnTo>
                  <a:pt x="1905000" y="28575"/>
                </a:lnTo>
                <a:lnTo>
                  <a:pt x="1905000" y="0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499" y="4924424"/>
            <a:ext cx="2857500" cy="28575"/>
          </a:xfrm>
          <a:custGeom>
            <a:avLst/>
            <a:gdLst/>
            <a:ahLst/>
            <a:cxnLst/>
            <a:rect l="l" t="t" r="r" b="b"/>
            <a:pathLst>
              <a:path w="2857500" h="28575">
                <a:moveTo>
                  <a:pt x="2857499" y="28574"/>
                </a:moveTo>
                <a:lnTo>
                  <a:pt x="0" y="28574"/>
                </a:lnTo>
                <a:lnTo>
                  <a:pt x="0" y="0"/>
                </a:lnTo>
                <a:lnTo>
                  <a:pt x="2857499" y="0"/>
                </a:lnTo>
                <a:lnTo>
                  <a:pt x="2857499" y="28574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799" y="304799"/>
            <a:ext cx="1066799" cy="106679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3987" y="482282"/>
            <a:ext cx="36518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Closing</a:t>
            </a:r>
            <a:r>
              <a:rPr spc="-55" dirty="0"/>
              <a:t> </a:t>
            </a:r>
            <a:r>
              <a:rPr spc="-204" dirty="0"/>
              <a:t>&amp;</a:t>
            </a:r>
            <a:r>
              <a:rPr spc="-50" dirty="0"/>
              <a:t> </a:t>
            </a:r>
            <a:r>
              <a:rPr spc="-140" dirty="0"/>
              <a:t>Call</a:t>
            </a:r>
            <a:r>
              <a:rPr spc="-50" dirty="0"/>
              <a:t> </a:t>
            </a:r>
            <a:r>
              <a:rPr spc="-170" dirty="0"/>
              <a:t>to</a:t>
            </a:r>
            <a:r>
              <a:rPr spc="-55" dirty="0"/>
              <a:t> </a:t>
            </a:r>
            <a:r>
              <a:rPr spc="-135" dirty="0"/>
              <a:t>Action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49299" y="1821993"/>
            <a:ext cx="10894060" cy="1907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0" spc="-150" dirty="0">
                <a:solidFill>
                  <a:srgbClr val="12294A"/>
                </a:solidFill>
                <a:latin typeface="Roboto Medium"/>
                <a:cs typeface="Roboto Medium"/>
              </a:rPr>
              <a:t>Reach</a:t>
            </a:r>
            <a:r>
              <a:rPr sz="2500" b="0" spc="-30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30" dirty="0">
                <a:solidFill>
                  <a:srgbClr val="12294A"/>
                </a:solidFill>
                <a:latin typeface="Roboto Medium"/>
                <a:cs typeface="Roboto Medium"/>
              </a:rPr>
              <a:t>out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10" dirty="0">
                <a:solidFill>
                  <a:srgbClr val="12294A"/>
                </a:solidFill>
                <a:latin typeface="Roboto Medium"/>
                <a:cs typeface="Roboto Medium"/>
              </a:rPr>
              <a:t>for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20" dirty="0">
                <a:solidFill>
                  <a:srgbClr val="12294A"/>
                </a:solidFill>
                <a:latin typeface="Roboto Medium"/>
                <a:cs typeface="Roboto Medium"/>
              </a:rPr>
              <a:t>support,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60" dirty="0">
                <a:solidFill>
                  <a:srgbClr val="12294A"/>
                </a:solidFill>
                <a:latin typeface="Roboto Medium"/>
                <a:cs typeface="Roboto Medium"/>
              </a:rPr>
              <a:t>keep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35" dirty="0">
                <a:solidFill>
                  <a:srgbClr val="12294A"/>
                </a:solidFill>
                <a:latin typeface="Roboto Medium"/>
                <a:cs typeface="Roboto Medium"/>
              </a:rPr>
              <a:t>the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35" dirty="0">
                <a:solidFill>
                  <a:srgbClr val="12294A"/>
                </a:solidFill>
                <a:latin typeface="Roboto Medium"/>
                <a:cs typeface="Roboto Medium"/>
              </a:rPr>
              <a:t>dialogue</a:t>
            </a:r>
            <a:r>
              <a:rPr sz="2500" b="0" spc="-2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2500" b="0" spc="-10" dirty="0">
                <a:solidFill>
                  <a:srgbClr val="12294A"/>
                </a:solidFill>
                <a:latin typeface="Roboto Medium"/>
                <a:cs typeface="Roboto Medium"/>
              </a:rPr>
              <a:t>going.</a:t>
            </a:r>
            <a:endParaRPr sz="2500">
              <a:latin typeface="Roboto Medium"/>
              <a:cs typeface="Roboto Medium"/>
            </a:endParaRPr>
          </a:p>
          <a:p>
            <a:pPr marL="12700">
              <a:lnSpc>
                <a:spcPct val="100000"/>
              </a:lnSpc>
              <a:spcBef>
                <a:spcPts val="2225"/>
              </a:spcBef>
            </a:pP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Your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leadership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strengthens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entire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60" dirty="0">
                <a:solidFill>
                  <a:srgbClr val="12294A"/>
                </a:solidFill>
                <a:latin typeface="Roboto"/>
                <a:cs typeface="Roboto"/>
              </a:rPr>
              <a:t>VFW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organization.</a:t>
            </a:r>
            <a:endParaRPr sz="20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800">
              <a:latin typeface="Roboto"/>
              <a:cs typeface="Roboto"/>
            </a:endParaRPr>
          </a:p>
          <a:p>
            <a:pPr marR="5080" algn="r">
              <a:lnSpc>
                <a:spcPts val="2710"/>
              </a:lnSpc>
            </a:pPr>
            <a:r>
              <a:rPr sz="2500" b="0" spc="-160" dirty="0">
                <a:solidFill>
                  <a:srgbClr val="FFFFFF"/>
                </a:solidFill>
                <a:latin typeface="Roboto Medium"/>
                <a:cs typeface="Roboto Medium"/>
              </a:rPr>
              <a:t>Together</a:t>
            </a:r>
            <a:r>
              <a:rPr sz="2500" b="0" spc="-30" dirty="0">
                <a:solidFill>
                  <a:srgbClr val="FFFFFF"/>
                </a:solidFill>
                <a:latin typeface="Roboto Medium"/>
                <a:cs typeface="Roboto Medium"/>
              </a:rPr>
              <a:t> </a:t>
            </a:r>
            <a:r>
              <a:rPr sz="2500" b="0" spc="-210" dirty="0">
                <a:solidFill>
                  <a:srgbClr val="FFFFFF"/>
                </a:solidFill>
                <a:latin typeface="Roboto Medium"/>
                <a:cs typeface="Roboto Medium"/>
              </a:rPr>
              <a:t>We</a:t>
            </a:r>
            <a:r>
              <a:rPr sz="2500" b="0" spc="-25" dirty="0">
                <a:solidFill>
                  <a:srgbClr val="FFFFFF"/>
                </a:solidFill>
                <a:latin typeface="Roboto Medium"/>
                <a:cs typeface="Roboto Medium"/>
              </a:rPr>
              <a:t> </a:t>
            </a:r>
            <a:r>
              <a:rPr sz="2500" b="0" spc="-155" dirty="0">
                <a:solidFill>
                  <a:srgbClr val="FFFFFF"/>
                </a:solidFill>
                <a:latin typeface="Roboto Medium"/>
                <a:cs typeface="Roboto Medium"/>
              </a:rPr>
              <a:t>Are</a:t>
            </a:r>
            <a:r>
              <a:rPr sz="2500" b="0" spc="-25" dirty="0">
                <a:solidFill>
                  <a:srgbClr val="FFFFFF"/>
                </a:solidFill>
                <a:latin typeface="Roboto Medium"/>
                <a:cs typeface="Roboto Medium"/>
              </a:rPr>
              <a:t> </a:t>
            </a:r>
            <a:r>
              <a:rPr sz="2500" b="0" spc="-10" dirty="0">
                <a:solidFill>
                  <a:srgbClr val="FFFFFF"/>
                </a:solidFill>
                <a:latin typeface="Roboto Medium"/>
                <a:cs typeface="Roboto Medium"/>
              </a:rPr>
              <a:t>Stronger</a:t>
            </a:r>
            <a:endParaRPr sz="2500">
              <a:latin typeface="Roboto Medium"/>
              <a:cs typeface="Roboto Medium"/>
            </a:endParaRPr>
          </a:p>
          <a:p>
            <a:pPr marL="12700">
              <a:lnSpc>
                <a:spcPts val="2050"/>
              </a:lnSpc>
            </a:pPr>
            <a:r>
              <a:rPr sz="1950" b="1" spc="-90" dirty="0">
                <a:solidFill>
                  <a:srgbClr val="12294A"/>
                </a:solidFill>
                <a:latin typeface="Roboto"/>
                <a:cs typeface="Roboto"/>
              </a:rPr>
              <a:t>Contact</a:t>
            </a:r>
            <a:r>
              <a:rPr sz="1950" b="1" spc="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1950" b="1" spc="-25" dirty="0">
                <a:solidFill>
                  <a:srgbClr val="12294A"/>
                </a:solidFill>
                <a:latin typeface="Roboto"/>
                <a:cs typeface="Roboto"/>
              </a:rPr>
              <a:t>Us:</a:t>
            </a:r>
            <a:endParaRPr sz="1950">
              <a:latin typeface="Roboto"/>
              <a:cs typeface="Robo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61999" y="3971924"/>
            <a:ext cx="571500" cy="571500"/>
            <a:chOff x="761999" y="3971924"/>
            <a:chExt cx="571500" cy="571500"/>
          </a:xfrm>
        </p:grpSpPr>
        <p:sp>
          <p:nvSpPr>
            <p:cNvPr id="9" name="object 9"/>
            <p:cNvSpPr/>
            <p:nvPr/>
          </p:nvSpPr>
          <p:spPr>
            <a:xfrm>
              <a:off x="761999" y="3971924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1" y="559195"/>
                  </a:lnTo>
                  <a:lnTo>
                    <a:pt x="163575" y="544064"/>
                  </a:lnTo>
                  <a:lnTo>
                    <a:pt x="126995" y="523341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4"/>
                  </a:lnTo>
                  <a:lnTo>
                    <a:pt x="21751" y="395101"/>
                  </a:lnTo>
                  <a:lnTo>
                    <a:pt x="8563" y="355181"/>
                  </a:lnTo>
                  <a:lnTo>
                    <a:pt x="1375" y="313758"/>
                  </a:lnTo>
                  <a:lnTo>
                    <a:pt x="0" y="285749"/>
                  </a:lnTo>
                  <a:lnTo>
                    <a:pt x="344" y="271728"/>
                  </a:lnTo>
                  <a:lnTo>
                    <a:pt x="5490" y="230002"/>
                  </a:lnTo>
                  <a:lnTo>
                    <a:pt x="16703" y="189483"/>
                  </a:lnTo>
                  <a:lnTo>
                    <a:pt x="33740" y="151048"/>
                  </a:lnTo>
                  <a:lnTo>
                    <a:pt x="56233" y="115528"/>
                  </a:lnTo>
                  <a:lnTo>
                    <a:pt x="83694" y="83693"/>
                  </a:lnTo>
                  <a:lnTo>
                    <a:pt x="115528" y="56233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8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6" y="16703"/>
                  </a:lnTo>
                  <a:lnTo>
                    <a:pt x="420451" y="33740"/>
                  </a:lnTo>
                  <a:lnTo>
                    <a:pt x="455971" y="56233"/>
                  </a:lnTo>
                  <a:lnTo>
                    <a:pt x="487805" y="83693"/>
                  </a:lnTo>
                  <a:lnTo>
                    <a:pt x="515266" y="115528"/>
                  </a:lnTo>
                  <a:lnTo>
                    <a:pt x="537758" y="151048"/>
                  </a:lnTo>
                  <a:lnTo>
                    <a:pt x="554796" y="189483"/>
                  </a:lnTo>
                  <a:lnTo>
                    <a:pt x="566009" y="230002"/>
                  </a:lnTo>
                  <a:lnTo>
                    <a:pt x="571156" y="271728"/>
                  </a:lnTo>
                  <a:lnTo>
                    <a:pt x="571499" y="285749"/>
                  </a:lnTo>
                  <a:lnTo>
                    <a:pt x="571156" y="299771"/>
                  </a:lnTo>
                  <a:lnTo>
                    <a:pt x="566009" y="341496"/>
                  </a:lnTo>
                  <a:lnTo>
                    <a:pt x="554796" y="382015"/>
                  </a:lnTo>
                  <a:lnTo>
                    <a:pt x="537758" y="420451"/>
                  </a:lnTo>
                  <a:lnTo>
                    <a:pt x="515266" y="455970"/>
                  </a:lnTo>
                  <a:lnTo>
                    <a:pt x="487805" y="487805"/>
                  </a:lnTo>
                  <a:lnTo>
                    <a:pt x="455971" y="515266"/>
                  </a:lnTo>
                  <a:lnTo>
                    <a:pt x="420451" y="537758"/>
                  </a:lnTo>
                  <a:lnTo>
                    <a:pt x="382016" y="554796"/>
                  </a:lnTo>
                  <a:lnTo>
                    <a:pt x="341496" y="566008"/>
                  </a:lnTo>
                  <a:lnTo>
                    <a:pt x="299771" y="571156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04874" y="4150518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29">
                  <a:moveTo>
                    <a:pt x="147228" y="144047"/>
                  </a:moveTo>
                  <a:lnTo>
                    <a:pt x="138521" y="144047"/>
                  </a:lnTo>
                  <a:lnTo>
                    <a:pt x="3962" y="43141"/>
                  </a:lnTo>
                  <a:lnTo>
                    <a:pt x="0" y="35216"/>
                  </a:lnTo>
                  <a:lnTo>
                    <a:pt x="0" y="26789"/>
                  </a:lnTo>
                  <a:lnTo>
                    <a:pt x="2105" y="16363"/>
                  </a:lnTo>
                  <a:lnTo>
                    <a:pt x="7848" y="7848"/>
                  </a:lnTo>
                  <a:lnTo>
                    <a:pt x="16363" y="2105"/>
                  </a:lnTo>
                  <a:lnTo>
                    <a:pt x="26789" y="0"/>
                  </a:lnTo>
                  <a:lnTo>
                    <a:pt x="258960" y="0"/>
                  </a:lnTo>
                  <a:lnTo>
                    <a:pt x="269386" y="2105"/>
                  </a:lnTo>
                  <a:lnTo>
                    <a:pt x="277901" y="7848"/>
                  </a:lnTo>
                  <a:lnTo>
                    <a:pt x="283644" y="16363"/>
                  </a:lnTo>
                  <a:lnTo>
                    <a:pt x="285750" y="26789"/>
                  </a:lnTo>
                  <a:lnTo>
                    <a:pt x="285750" y="35216"/>
                  </a:lnTo>
                  <a:lnTo>
                    <a:pt x="281787" y="43141"/>
                  </a:lnTo>
                  <a:lnTo>
                    <a:pt x="147228" y="144047"/>
                  </a:lnTo>
                  <a:close/>
                </a:path>
                <a:path w="285750" h="214629">
                  <a:moveTo>
                    <a:pt x="250031" y="214312"/>
                  </a:moveTo>
                  <a:lnTo>
                    <a:pt x="35718" y="214312"/>
                  </a:lnTo>
                  <a:lnTo>
                    <a:pt x="21826" y="211501"/>
                  </a:lnTo>
                  <a:lnTo>
                    <a:pt x="10471" y="203841"/>
                  </a:lnTo>
                  <a:lnTo>
                    <a:pt x="2810" y="192486"/>
                  </a:lnTo>
                  <a:lnTo>
                    <a:pt x="0" y="178593"/>
                  </a:lnTo>
                  <a:lnTo>
                    <a:pt x="0" y="62507"/>
                  </a:lnTo>
                  <a:lnTo>
                    <a:pt x="121443" y="153590"/>
                  </a:lnTo>
                  <a:lnTo>
                    <a:pt x="131719" y="158958"/>
                  </a:lnTo>
                  <a:lnTo>
                    <a:pt x="142875" y="160748"/>
                  </a:lnTo>
                  <a:lnTo>
                    <a:pt x="285750" y="160748"/>
                  </a:lnTo>
                  <a:lnTo>
                    <a:pt x="285750" y="178593"/>
                  </a:lnTo>
                  <a:lnTo>
                    <a:pt x="282939" y="192486"/>
                  </a:lnTo>
                  <a:lnTo>
                    <a:pt x="275278" y="203841"/>
                  </a:lnTo>
                  <a:lnTo>
                    <a:pt x="263923" y="211501"/>
                  </a:lnTo>
                  <a:lnTo>
                    <a:pt x="250031" y="214312"/>
                  </a:lnTo>
                  <a:close/>
                </a:path>
                <a:path w="285750" h="214629">
                  <a:moveTo>
                    <a:pt x="285750" y="160748"/>
                  </a:moveTo>
                  <a:lnTo>
                    <a:pt x="142875" y="160748"/>
                  </a:lnTo>
                  <a:lnTo>
                    <a:pt x="154030" y="158958"/>
                  </a:lnTo>
                  <a:lnTo>
                    <a:pt x="164306" y="153590"/>
                  </a:lnTo>
                  <a:lnTo>
                    <a:pt x="285750" y="62507"/>
                  </a:lnTo>
                  <a:lnTo>
                    <a:pt x="285750" y="160748"/>
                  </a:lnTo>
                  <a:close/>
                </a:path>
              </a:pathLst>
            </a:custGeom>
            <a:solidFill>
              <a:srgbClr val="122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511299" y="4066857"/>
            <a:ext cx="21272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85" dirty="0">
                <a:solidFill>
                  <a:srgbClr val="12294A"/>
                </a:solidFill>
                <a:latin typeface="Lucida Sans"/>
                <a:cs typeface="Lucida Sans"/>
              </a:rPr>
              <a:t>QMGeneral@vfw.org</a:t>
            </a:r>
            <a:endParaRPr sz="2000">
              <a:latin typeface="Lucida Sans"/>
              <a:cs typeface="Lucida San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61999" y="4781549"/>
            <a:ext cx="571500" cy="571500"/>
            <a:chOff x="761999" y="4781549"/>
            <a:chExt cx="571500" cy="571500"/>
          </a:xfrm>
        </p:grpSpPr>
        <p:sp>
          <p:nvSpPr>
            <p:cNvPr id="13" name="object 13"/>
            <p:cNvSpPr/>
            <p:nvPr/>
          </p:nvSpPr>
          <p:spPr>
            <a:xfrm>
              <a:off x="761999" y="4781549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1" y="559196"/>
                  </a:lnTo>
                  <a:lnTo>
                    <a:pt x="163575" y="544065"/>
                  </a:lnTo>
                  <a:lnTo>
                    <a:pt x="126995" y="523342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4"/>
                  </a:lnTo>
                  <a:lnTo>
                    <a:pt x="21751" y="395101"/>
                  </a:lnTo>
                  <a:lnTo>
                    <a:pt x="8563" y="355181"/>
                  </a:lnTo>
                  <a:lnTo>
                    <a:pt x="1375" y="313758"/>
                  </a:lnTo>
                  <a:lnTo>
                    <a:pt x="0" y="285749"/>
                  </a:lnTo>
                  <a:lnTo>
                    <a:pt x="344" y="271729"/>
                  </a:lnTo>
                  <a:lnTo>
                    <a:pt x="5490" y="230002"/>
                  </a:lnTo>
                  <a:lnTo>
                    <a:pt x="16703" y="189483"/>
                  </a:lnTo>
                  <a:lnTo>
                    <a:pt x="33740" y="151047"/>
                  </a:lnTo>
                  <a:lnTo>
                    <a:pt x="56233" y="115528"/>
                  </a:lnTo>
                  <a:lnTo>
                    <a:pt x="83694" y="83693"/>
                  </a:lnTo>
                  <a:lnTo>
                    <a:pt x="115528" y="56232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8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6" y="16703"/>
                  </a:lnTo>
                  <a:lnTo>
                    <a:pt x="420451" y="33740"/>
                  </a:lnTo>
                  <a:lnTo>
                    <a:pt x="455971" y="56232"/>
                  </a:lnTo>
                  <a:lnTo>
                    <a:pt x="487805" y="83693"/>
                  </a:lnTo>
                  <a:lnTo>
                    <a:pt x="515266" y="115528"/>
                  </a:lnTo>
                  <a:lnTo>
                    <a:pt x="537758" y="151047"/>
                  </a:lnTo>
                  <a:lnTo>
                    <a:pt x="554796" y="189483"/>
                  </a:lnTo>
                  <a:lnTo>
                    <a:pt x="566009" y="230002"/>
                  </a:lnTo>
                  <a:lnTo>
                    <a:pt x="571156" y="271729"/>
                  </a:lnTo>
                  <a:lnTo>
                    <a:pt x="571499" y="285749"/>
                  </a:lnTo>
                  <a:lnTo>
                    <a:pt x="571156" y="299770"/>
                  </a:lnTo>
                  <a:lnTo>
                    <a:pt x="566009" y="341496"/>
                  </a:lnTo>
                  <a:lnTo>
                    <a:pt x="554796" y="382015"/>
                  </a:lnTo>
                  <a:lnTo>
                    <a:pt x="537758" y="420451"/>
                  </a:lnTo>
                  <a:lnTo>
                    <a:pt x="515266" y="455970"/>
                  </a:lnTo>
                  <a:lnTo>
                    <a:pt x="487805" y="487805"/>
                  </a:lnTo>
                  <a:lnTo>
                    <a:pt x="455971" y="515266"/>
                  </a:lnTo>
                  <a:lnTo>
                    <a:pt x="420451" y="537758"/>
                  </a:lnTo>
                  <a:lnTo>
                    <a:pt x="382016" y="554796"/>
                  </a:lnTo>
                  <a:lnTo>
                    <a:pt x="341496" y="566009"/>
                  </a:lnTo>
                  <a:lnTo>
                    <a:pt x="299771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04874" y="4924521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250031" y="285653"/>
                  </a:moveTo>
                  <a:lnTo>
                    <a:pt x="205091" y="281624"/>
                  </a:lnTo>
                  <a:lnTo>
                    <a:pt x="162792" y="270009"/>
                  </a:lnTo>
                  <a:lnTo>
                    <a:pt x="123841" y="251513"/>
                  </a:lnTo>
                  <a:lnTo>
                    <a:pt x="88944" y="226844"/>
                  </a:lnTo>
                  <a:lnTo>
                    <a:pt x="58808" y="196708"/>
                  </a:lnTo>
                  <a:lnTo>
                    <a:pt x="34139" y="161811"/>
                  </a:lnTo>
                  <a:lnTo>
                    <a:pt x="15644" y="122860"/>
                  </a:lnTo>
                  <a:lnTo>
                    <a:pt x="4028" y="80561"/>
                  </a:lnTo>
                  <a:lnTo>
                    <a:pt x="0" y="35621"/>
                  </a:lnTo>
                  <a:lnTo>
                    <a:pt x="1206" y="28394"/>
                  </a:lnTo>
                  <a:lnTo>
                    <a:pt x="65577" y="684"/>
                  </a:lnTo>
                  <a:lnTo>
                    <a:pt x="73674" y="0"/>
                  </a:lnTo>
                  <a:lnTo>
                    <a:pt x="81253" y="2156"/>
                  </a:lnTo>
                  <a:lnTo>
                    <a:pt x="87607" y="6814"/>
                  </a:lnTo>
                  <a:lnTo>
                    <a:pt x="92031" y="13632"/>
                  </a:lnTo>
                  <a:lnTo>
                    <a:pt x="114355" y="67266"/>
                  </a:lnTo>
                  <a:lnTo>
                    <a:pt x="116020" y="74262"/>
                  </a:lnTo>
                  <a:lnTo>
                    <a:pt x="115409" y="81254"/>
                  </a:lnTo>
                  <a:lnTo>
                    <a:pt x="112652" y="87711"/>
                  </a:lnTo>
                  <a:lnTo>
                    <a:pt x="107881" y="93106"/>
                  </a:lnTo>
                  <a:lnTo>
                    <a:pt x="80367" y="115598"/>
                  </a:lnTo>
                  <a:lnTo>
                    <a:pt x="96696" y="143574"/>
                  </a:lnTo>
                  <a:lnTo>
                    <a:pt x="117446" y="168206"/>
                  </a:lnTo>
                  <a:lnTo>
                    <a:pt x="142078" y="188957"/>
                  </a:lnTo>
                  <a:lnTo>
                    <a:pt x="170054" y="205286"/>
                  </a:lnTo>
                  <a:lnTo>
                    <a:pt x="192602" y="177771"/>
                  </a:lnTo>
                  <a:lnTo>
                    <a:pt x="197973" y="173000"/>
                  </a:lnTo>
                  <a:lnTo>
                    <a:pt x="204434" y="170243"/>
                  </a:lnTo>
                  <a:lnTo>
                    <a:pt x="211438" y="169632"/>
                  </a:lnTo>
                  <a:lnTo>
                    <a:pt x="218442" y="171297"/>
                  </a:lnTo>
                  <a:lnTo>
                    <a:pt x="272020" y="193621"/>
                  </a:lnTo>
                  <a:lnTo>
                    <a:pt x="278839" y="198045"/>
                  </a:lnTo>
                  <a:lnTo>
                    <a:pt x="283496" y="204400"/>
                  </a:lnTo>
                  <a:lnTo>
                    <a:pt x="285653" y="211978"/>
                  </a:lnTo>
                  <a:lnTo>
                    <a:pt x="284968" y="220075"/>
                  </a:lnTo>
                  <a:lnTo>
                    <a:pt x="271574" y="269189"/>
                  </a:lnTo>
                  <a:lnTo>
                    <a:pt x="268490" y="275858"/>
                  </a:lnTo>
                  <a:lnTo>
                    <a:pt x="263565" y="281062"/>
                  </a:lnTo>
                  <a:lnTo>
                    <a:pt x="257258" y="284446"/>
                  </a:lnTo>
                  <a:lnTo>
                    <a:pt x="250031" y="285653"/>
                  </a:lnTo>
                  <a:close/>
                </a:path>
              </a:pathLst>
            </a:custGeom>
            <a:solidFill>
              <a:srgbClr val="122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511299" y="4876482"/>
            <a:ext cx="2440305" cy="114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5" dirty="0">
                <a:solidFill>
                  <a:srgbClr val="12294A"/>
                </a:solidFill>
                <a:latin typeface="Lucida Sans"/>
                <a:cs typeface="Lucida Sans"/>
              </a:rPr>
              <a:t>1-</a:t>
            </a:r>
            <a:r>
              <a:rPr sz="2000" spc="-210" dirty="0">
                <a:solidFill>
                  <a:srgbClr val="12294A"/>
                </a:solidFill>
                <a:latin typeface="Lucida Sans"/>
                <a:cs typeface="Lucida Sans"/>
              </a:rPr>
              <a:t>800-</a:t>
            </a:r>
            <a:r>
              <a:rPr sz="2000" spc="-130" dirty="0">
                <a:solidFill>
                  <a:srgbClr val="12294A"/>
                </a:solidFill>
                <a:latin typeface="Lucida Sans"/>
                <a:cs typeface="Lucida Sans"/>
              </a:rPr>
              <a:t>VFW-</a:t>
            </a:r>
            <a:r>
              <a:rPr sz="2000" spc="-20" dirty="0">
                <a:solidFill>
                  <a:srgbClr val="12294A"/>
                </a:solidFill>
                <a:latin typeface="Lucida Sans"/>
                <a:cs typeface="Lucida Sans"/>
              </a:rPr>
              <a:t>HELP</a:t>
            </a:r>
            <a:endParaRPr sz="2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1855"/>
              </a:spcBef>
            </a:pPr>
            <a:endParaRPr sz="18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2000" spc="-190" dirty="0">
                <a:solidFill>
                  <a:srgbClr val="12294A"/>
                </a:solidFill>
                <a:latin typeface="Lucida Sans"/>
                <a:cs typeface="Lucida Sans"/>
                <a:hlinkClick r:id="rId3"/>
              </a:rPr>
              <a:t>www.vfw.org/resources</a:t>
            </a:r>
            <a:endParaRPr sz="2000">
              <a:latin typeface="Lucida Sans"/>
              <a:cs typeface="Lucida San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61999" y="5591174"/>
            <a:ext cx="571500" cy="571500"/>
            <a:chOff x="761999" y="5591174"/>
            <a:chExt cx="571500" cy="571500"/>
          </a:xfrm>
        </p:grpSpPr>
        <p:sp>
          <p:nvSpPr>
            <p:cNvPr id="17" name="object 17"/>
            <p:cNvSpPr/>
            <p:nvPr/>
          </p:nvSpPr>
          <p:spPr>
            <a:xfrm>
              <a:off x="761999" y="5591174"/>
              <a:ext cx="571500" cy="571500"/>
            </a:xfrm>
            <a:custGeom>
              <a:avLst/>
              <a:gdLst/>
              <a:ahLst/>
              <a:cxnLst/>
              <a:rect l="l" t="t" r="r" b="b"/>
              <a:pathLst>
                <a:path w="571500" h="571500">
                  <a:moveTo>
                    <a:pt x="285749" y="571499"/>
                  </a:moveTo>
                  <a:lnTo>
                    <a:pt x="243821" y="568407"/>
                  </a:lnTo>
                  <a:lnTo>
                    <a:pt x="202801" y="559196"/>
                  </a:lnTo>
                  <a:lnTo>
                    <a:pt x="163575" y="544064"/>
                  </a:lnTo>
                  <a:lnTo>
                    <a:pt x="126995" y="523341"/>
                  </a:lnTo>
                  <a:lnTo>
                    <a:pt x="93851" y="497476"/>
                  </a:lnTo>
                  <a:lnTo>
                    <a:pt x="64862" y="467027"/>
                  </a:lnTo>
                  <a:lnTo>
                    <a:pt x="40653" y="432653"/>
                  </a:lnTo>
                  <a:lnTo>
                    <a:pt x="21751" y="395100"/>
                  </a:lnTo>
                  <a:lnTo>
                    <a:pt x="8563" y="355180"/>
                  </a:lnTo>
                  <a:lnTo>
                    <a:pt x="1375" y="313758"/>
                  </a:lnTo>
                  <a:lnTo>
                    <a:pt x="0" y="285749"/>
                  </a:lnTo>
                  <a:lnTo>
                    <a:pt x="344" y="271728"/>
                  </a:lnTo>
                  <a:lnTo>
                    <a:pt x="5490" y="230002"/>
                  </a:lnTo>
                  <a:lnTo>
                    <a:pt x="16703" y="189483"/>
                  </a:lnTo>
                  <a:lnTo>
                    <a:pt x="33740" y="151047"/>
                  </a:lnTo>
                  <a:lnTo>
                    <a:pt x="56233" y="115527"/>
                  </a:lnTo>
                  <a:lnTo>
                    <a:pt x="83694" y="83693"/>
                  </a:lnTo>
                  <a:lnTo>
                    <a:pt x="115528" y="56233"/>
                  </a:lnTo>
                  <a:lnTo>
                    <a:pt x="151048" y="33740"/>
                  </a:lnTo>
                  <a:lnTo>
                    <a:pt x="189483" y="16703"/>
                  </a:lnTo>
                  <a:lnTo>
                    <a:pt x="230002" y="5490"/>
                  </a:lnTo>
                  <a:lnTo>
                    <a:pt x="271728" y="344"/>
                  </a:lnTo>
                  <a:lnTo>
                    <a:pt x="285749" y="0"/>
                  </a:lnTo>
                  <a:lnTo>
                    <a:pt x="299771" y="344"/>
                  </a:lnTo>
                  <a:lnTo>
                    <a:pt x="341496" y="5490"/>
                  </a:lnTo>
                  <a:lnTo>
                    <a:pt x="382016" y="16703"/>
                  </a:lnTo>
                  <a:lnTo>
                    <a:pt x="420451" y="33740"/>
                  </a:lnTo>
                  <a:lnTo>
                    <a:pt x="455971" y="56233"/>
                  </a:lnTo>
                  <a:lnTo>
                    <a:pt x="487805" y="83693"/>
                  </a:lnTo>
                  <a:lnTo>
                    <a:pt x="515266" y="115527"/>
                  </a:lnTo>
                  <a:lnTo>
                    <a:pt x="537758" y="151047"/>
                  </a:lnTo>
                  <a:lnTo>
                    <a:pt x="554796" y="189483"/>
                  </a:lnTo>
                  <a:lnTo>
                    <a:pt x="566009" y="230002"/>
                  </a:lnTo>
                  <a:lnTo>
                    <a:pt x="571156" y="271728"/>
                  </a:lnTo>
                  <a:lnTo>
                    <a:pt x="571499" y="285749"/>
                  </a:lnTo>
                  <a:lnTo>
                    <a:pt x="571156" y="299771"/>
                  </a:lnTo>
                  <a:lnTo>
                    <a:pt x="566009" y="341495"/>
                  </a:lnTo>
                  <a:lnTo>
                    <a:pt x="554796" y="382015"/>
                  </a:lnTo>
                  <a:lnTo>
                    <a:pt x="537758" y="420450"/>
                  </a:lnTo>
                  <a:lnTo>
                    <a:pt x="515266" y="455969"/>
                  </a:lnTo>
                  <a:lnTo>
                    <a:pt x="487805" y="487805"/>
                  </a:lnTo>
                  <a:lnTo>
                    <a:pt x="455971" y="515266"/>
                  </a:lnTo>
                  <a:lnTo>
                    <a:pt x="420451" y="537758"/>
                  </a:lnTo>
                  <a:lnTo>
                    <a:pt x="382016" y="554796"/>
                  </a:lnTo>
                  <a:lnTo>
                    <a:pt x="341496" y="566008"/>
                  </a:lnTo>
                  <a:lnTo>
                    <a:pt x="299771" y="571155"/>
                  </a:lnTo>
                  <a:lnTo>
                    <a:pt x="285749" y="571499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04874" y="5734049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194611" y="178593"/>
                  </a:moveTo>
                  <a:lnTo>
                    <a:pt x="91138" y="178593"/>
                  </a:lnTo>
                  <a:lnTo>
                    <a:pt x="90332" y="169951"/>
                  </a:lnTo>
                  <a:lnTo>
                    <a:pt x="89757" y="161111"/>
                  </a:lnTo>
                  <a:lnTo>
                    <a:pt x="89411" y="152082"/>
                  </a:lnTo>
                  <a:lnTo>
                    <a:pt x="89419" y="133668"/>
                  </a:lnTo>
                  <a:lnTo>
                    <a:pt x="89778" y="124638"/>
                  </a:lnTo>
                  <a:lnTo>
                    <a:pt x="90356" y="115798"/>
                  </a:lnTo>
                  <a:lnTo>
                    <a:pt x="91138" y="107156"/>
                  </a:lnTo>
                  <a:lnTo>
                    <a:pt x="194611" y="107156"/>
                  </a:lnTo>
                  <a:lnTo>
                    <a:pt x="195417" y="115798"/>
                  </a:lnTo>
                  <a:lnTo>
                    <a:pt x="195992" y="124638"/>
                  </a:lnTo>
                  <a:lnTo>
                    <a:pt x="196338" y="133668"/>
                  </a:lnTo>
                  <a:lnTo>
                    <a:pt x="196330" y="152082"/>
                  </a:lnTo>
                  <a:lnTo>
                    <a:pt x="195971" y="161111"/>
                  </a:lnTo>
                  <a:lnTo>
                    <a:pt x="195393" y="169951"/>
                  </a:lnTo>
                  <a:lnTo>
                    <a:pt x="194611" y="178593"/>
                  </a:lnTo>
                  <a:close/>
                </a:path>
                <a:path w="285750" h="285750">
                  <a:moveTo>
                    <a:pt x="281229" y="178593"/>
                  </a:moveTo>
                  <a:lnTo>
                    <a:pt x="212526" y="178593"/>
                  </a:lnTo>
                  <a:lnTo>
                    <a:pt x="213300" y="169889"/>
                  </a:lnTo>
                  <a:lnTo>
                    <a:pt x="213859" y="161027"/>
                  </a:lnTo>
                  <a:lnTo>
                    <a:pt x="214198" y="152019"/>
                  </a:lnTo>
                  <a:lnTo>
                    <a:pt x="214197" y="133699"/>
                  </a:lnTo>
                  <a:lnTo>
                    <a:pt x="213856" y="124680"/>
                  </a:lnTo>
                  <a:lnTo>
                    <a:pt x="213297" y="115829"/>
                  </a:lnTo>
                  <a:lnTo>
                    <a:pt x="212526" y="107156"/>
                  </a:lnTo>
                  <a:lnTo>
                    <a:pt x="281229" y="107156"/>
                  </a:lnTo>
                  <a:lnTo>
                    <a:pt x="283183" y="115829"/>
                  </a:lnTo>
                  <a:lnTo>
                    <a:pt x="284598" y="124680"/>
                  </a:lnTo>
                  <a:lnTo>
                    <a:pt x="285459" y="133699"/>
                  </a:lnTo>
                  <a:lnTo>
                    <a:pt x="285750" y="142875"/>
                  </a:lnTo>
                  <a:lnTo>
                    <a:pt x="285460" y="152019"/>
                  </a:lnTo>
                  <a:lnTo>
                    <a:pt x="284602" y="161027"/>
                  </a:lnTo>
                  <a:lnTo>
                    <a:pt x="283188" y="169889"/>
                  </a:lnTo>
                  <a:lnTo>
                    <a:pt x="281229" y="178593"/>
                  </a:lnTo>
                  <a:close/>
                </a:path>
                <a:path w="285750" h="285750">
                  <a:moveTo>
                    <a:pt x="192155" y="89296"/>
                  </a:moveTo>
                  <a:lnTo>
                    <a:pt x="93594" y="89296"/>
                  </a:lnTo>
                  <a:lnTo>
                    <a:pt x="96490" y="74485"/>
                  </a:lnTo>
                  <a:lnTo>
                    <a:pt x="108663" y="36444"/>
                  </a:lnTo>
                  <a:lnTo>
                    <a:pt x="133610" y="1785"/>
                  </a:lnTo>
                  <a:lnTo>
                    <a:pt x="138800" y="0"/>
                  </a:lnTo>
                  <a:lnTo>
                    <a:pt x="146949" y="0"/>
                  </a:lnTo>
                  <a:lnTo>
                    <a:pt x="177086" y="36444"/>
                  </a:lnTo>
                  <a:lnTo>
                    <a:pt x="189275" y="74485"/>
                  </a:lnTo>
                  <a:lnTo>
                    <a:pt x="192155" y="89296"/>
                  </a:lnTo>
                  <a:close/>
                </a:path>
                <a:path w="285750" h="285750">
                  <a:moveTo>
                    <a:pt x="75511" y="89296"/>
                  </a:moveTo>
                  <a:lnTo>
                    <a:pt x="10380" y="89296"/>
                  </a:lnTo>
                  <a:lnTo>
                    <a:pt x="26290" y="60254"/>
                  </a:lnTo>
                  <a:lnTo>
                    <a:pt x="48248" y="35816"/>
                  </a:lnTo>
                  <a:lnTo>
                    <a:pt x="75270" y="16966"/>
                  </a:lnTo>
                  <a:lnTo>
                    <a:pt x="106374" y="4688"/>
                  </a:lnTo>
                  <a:lnTo>
                    <a:pt x="96333" y="20945"/>
                  </a:lnTo>
                  <a:lnTo>
                    <a:pt x="87699" y="40776"/>
                  </a:lnTo>
                  <a:lnTo>
                    <a:pt x="80687" y="63715"/>
                  </a:lnTo>
                  <a:lnTo>
                    <a:pt x="75511" y="89296"/>
                  </a:lnTo>
                  <a:close/>
                </a:path>
                <a:path w="285750" h="285750">
                  <a:moveTo>
                    <a:pt x="275313" y="89296"/>
                  </a:moveTo>
                  <a:lnTo>
                    <a:pt x="210238" y="89296"/>
                  </a:lnTo>
                  <a:lnTo>
                    <a:pt x="205062" y="63715"/>
                  </a:lnTo>
                  <a:lnTo>
                    <a:pt x="198050" y="40776"/>
                  </a:lnTo>
                  <a:lnTo>
                    <a:pt x="189416" y="20945"/>
                  </a:lnTo>
                  <a:lnTo>
                    <a:pt x="179375" y="4688"/>
                  </a:lnTo>
                  <a:lnTo>
                    <a:pt x="210454" y="16966"/>
                  </a:lnTo>
                  <a:lnTo>
                    <a:pt x="237473" y="35816"/>
                  </a:lnTo>
                  <a:lnTo>
                    <a:pt x="259428" y="60254"/>
                  </a:lnTo>
                  <a:lnTo>
                    <a:pt x="275313" y="89296"/>
                  </a:lnTo>
                  <a:close/>
                </a:path>
                <a:path w="285750" h="285750">
                  <a:moveTo>
                    <a:pt x="73223" y="178593"/>
                  </a:moveTo>
                  <a:lnTo>
                    <a:pt x="4520" y="178593"/>
                  </a:lnTo>
                  <a:lnTo>
                    <a:pt x="2561" y="169889"/>
                  </a:lnTo>
                  <a:lnTo>
                    <a:pt x="1147" y="161027"/>
                  </a:lnTo>
                  <a:lnTo>
                    <a:pt x="289" y="152019"/>
                  </a:lnTo>
                  <a:lnTo>
                    <a:pt x="0" y="142875"/>
                  </a:lnTo>
                  <a:lnTo>
                    <a:pt x="290" y="133699"/>
                  </a:lnTo>
                  <a:lnTo>
                    <a:pt x="1151" y="124680"/>
                  </a:lnTo>
                  <a:lnTo>
                    <a:pt x="2566" y="115829"/>
                  </a:lnTo>
                  <a:lnTo>
                    <a:pt x="4520" y="107156"/>
                  </a:lnTo>
                  <a:lnTo>
                    <a:pt x="73223" y="107156"/>
                  </a:lnTo>
                  <a:lnTo>
                    <a:pt x="72452" y="115829"/>
                  </a:lnTo>
                  <a:lnTo>
                    <a:pt x="71893" y="124680"/>
                  </a:lnTo>
                  <a:lnTo>
                    <a:pt x="71552" y="133699"/>
                  </a:lnTo>
                  <a:lnTo>
                    <a:pt x="71551" y="152019"/>
                  </a:lnTo>
                  <a:lnTo>
                    <a:pt x="71890" y="161027"/>
                  </a:lnTo>
                  <a:lnTo>
                    <a:pt x="72449" y="169889"/>
                  </a:lnTo>
                  <a:lnTo>
                    <a:pt x="73223" y="178593"/>
                  </a:lnTo>
                  <a:close/>
                </a:path>
                <a:path w="285750" h="285750">
                  <a:moveTo>
                    <a:pt x="106374" y="281061"/>
                  </a:moveTo>
                  <a:lnTo>
                    <a:pt x="75270" y="268783"/>
                  </a:lnTo>
                  <a:lnTo>
                    <a:pt x="48248" y="249933"/>
                  </a:lnTo>
                  <a:lnTo>
                    <a:pt x="26290" y="225495"/>
                  </a:lnTo>
                  <a:lnTo>
                    <a:pt x="10380" y="196453"/>
                  </a:lnTo>
                  <a:lnTo>
                    <a:pt x="75511" y="196453"/>
                  </a:lnTo>
                  <a:lnTo>
                    <a:pt x="80687" y="222034"/>
                  </a:lnTo>
                  <a:lnTo>
                    <a:pt x="87699" y="244973"/>
                  </a:lnTo>
                  <a:lnTo>
                    <a:pt x="96333" y="264804"/>
                  </a:lnTo>
                  <a:lnTo>
                    <a:pt x="106374" y="281061"/>
                  </a:lnTo>
                  <a:close/>
                </a:path>
                <a:path w="285750" h="285750">
                  <a:moveTo>
                    <a:pt x="146949" y="285750"/>
                  </a:moveTo>
                  <a:lnTo>
                    <a:pt x="138800" y="285750"/>
                  </a:lnTo>
                  <a:lnTo>
                    <a:pt x="133610" y="283964"/>
                  </a:lnTo>
                  <a:lnTo>
                    <a:pt x="108785" y="249554"/>
                  </a:lnTo>
                  <a:lnTo>
                    <a:pt x="96474" y="211232"/>
                  </a:lnTo>
                  <a:lnTo>
                    <a:pt x="93594" y="196453"/>
                  </a:lnTo>
                  <a:lnTo>
                    <a:pt x="192155" y="196453"/>
                  </a:lnTo>
                  <a:lnTo>
                    <a:pt x="181670" y="237735"/>
                  </a:lnTo>
                  <a:lnTo>
                    <a:pt x="163148" y="272810"/>
                  </a:lnTo>
                  <a:lnTo>
                    <a:pt x="146949" y="285750"/>
                  </a:lnTo>
                  <a:close/>
                </a:path>
                <a:path w="285750" h="285750">
                  <a:moveTo>
                    <a:pt x="179430" y="281061"/>
                  </a:moveTo>
                  <a:lnTo>
                    <a:pt x="189464" y="264804"/>
                  </a:lnTo>
                  <a:lnTo>
                    <a:pt x="198085" y="244973"/>
                  </a:lnTo>
                  <a:lnTo>
                    <a:pt x="205095" y="222034"/>
                  </a:lnTo>
                  <a:lnTo>
                    <a:pt x="210294" y="196453"/>
                  </a:lnTo>
                  <a:lnTo>
                    <a:pt x="275369" y="196453"/>
                  </a:lnTo>
                  <a:lnTo>
                    <a:pt x="259460" y="225495"/>
                  </a:lnTo>
                  <a:lnTo>
                    <a:pt x="237508" y="249933"/>
                  </a:lnTo>
                  <a:lnTo>
                    <a:pt x="210502" y="268783"/>
                  </a:lnTo>
                  <a:lnTo>
                    <a:pt x="179430" y="281061"/>
                  </a:lnTo>
                  <a:close/>
                </a:path>
              </a:pathLst>
            </a:custGeom>
            <a:solidFill>
              <a:srgbClr val="122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040068" y="4090193"/>
            <a:ext cx="188468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-75" dirty="0">
                <a:solidFill>
                  <a:srgbClr val="FFFFFF"/>
                </a:solidFill>
                <a:latin typeface="Roboto"/>
                <a:cs typeface="Roboto"/>
              </a:rPr>
              <a:t>Financial</a:t>
            </a:r>
            <a:r>
              <a:rPr sz="1650" spc="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650" spc="-80" dirty="0">
                <a:solidFill>
                  <a:srgbClr val="FFFFFF"/>
                </a:solidFill>
                <a:latin typeface="Roboto"/>
                <a:cs typeface="Roboto"/>
              </a:rPr>
              <a:t>Stewardship</a:t>
            </a:r>
            <a:endParaRPr sz="1650">
              <a:latin typeface="Roboto"/>
              <a:cs typeface="Robo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90408" y="4356893"/>
            <a:ext cx="1183640" cy="5467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26034">
              <a:lnSpc>
                <a:spcPts val="2100"/>
              </a:lnSpc>
              <a:spcBef>
                <a:spcPts val="85"/>
              </a:spcBef>
            </a:pPr>
            <a:r>
              <a:rPr sz="1650" spc="-90" dirty="0">
                <a:solidFill>
                  <a:srgbClr val="FFFFFF"/>
                </a:solidFill>
                <a:latin typeface="Roboto"/>
                <a:cs typeface="Roboto"/>
              </a:rPr>
              <a:t>Post</a:t>
            </a:r>
            <a:r>
              <a:rPr sz="1650" spc="-1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650" spc="-45" dirty="0">
                <a:solidFill>
                  <a:srgbClr val="FFFFFF"/>
                </a:solidFill>
                <a:latin typeface="Roboto"/>
                <a:cs typeface="Roboto"/>
              </a:rPr>
              <a:t>Viability </a:t>
            </a:r>
            <a:r>
              <a:rPr sz="1650" spc="-110" dirty="0">
                <a:solidFill>
                  <a:srgbClr val="FFFFFF"/>
                </a:solidFill>
                <a:latin typeface="Roboto"/>
                <a:cs typeface="Roboto"/>
              </a:rPr>
              <a:t>VFW</a:t>
            </a:r>
            <a:r>
              <a:rPr sz="1650" spc="-2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1650" spc="-95" dirty="0">
                <a:solidFill>
                  <a:srgbClr val="FFFFFF"/>
                </a:solidFill>
                <a:latin typeface="Roboto"/>
                <a:cs typeface="Roboto"/>
              </a:rPr>
              <a:t>Success</a:t>
            </a:r>
            <a:endParaRPr sz="1650">
              <a:latin typeface="Roboto"/>
              <a:cs typeface="Roboto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410699" y="2057400"/>
            <a:ext cx="1143000" cy="685800"/>
          </a:xfrm>
          <a:custGeom>
            <a:avLst/>
            <a:gdLst/>
            <a:ahLst/>
            <a:cxnLst/>
            <a:rect l="l" t="t" r="r" b="b"/>
            <a:pathLst>
              <a:path w="1143000" h="685800">
                <a:moveTo>
                  <a:pt x="438626" y="300640"/>
                </a:moveTo>
                <a:lnTo>
                  <a:pt x="412998" y="291691"/>
                </a:lnTo>
                <a:lnTo>
                  <a:pt x="392191" y="272712"/>
                </a:lnTo>
                <a:lnTo>
                  <a:pt x="380909" y="248577"/>
                </a:lnTo>
                <a:lnTo>
                  <a:pt x="379489" y="222818"/>
                </a:lnTo>
                <a:lnTo>
                  <a:pt x="387545" y="198297"/>
                </a:lnTo>
                <a:lnTo>
                  <a:pt x="577572" y="37861"/>
                </a:lnTo>
                <a:lnTo>
                  <a:pt x="627935" y="9755"/>
                </a:lnTo>
                <a:lnTo>
                  <a:pt x="684728" y="0"/>
                </a:lnTo>
                <a:lnTo>
                  <a:pt x="708941" y="1724"/>
                </a:lnTo>
                <a:lnTo>
                  <a:pt x="732569" y="6831"/>
                </a:lnTo>
                <a:lnTo>
                  <a:pt x="755225" y="15219"/>
                </a:lnTo>
                <a:lnTo>
                  <a:pt x="776525" y="26789"/>
                </a:lnTo>
                <a:lnTo>
                  <a:pt x="913149" y="114300"/>
                </a:lnTo>
                <a:lnTo>
                  <a:pt x="914400" y="114300"/>
                </a:lnTo>
                <a:lnTo>
                  <a:pt x="914400" y="142964"/>
                </a:lnTo>
                <a:lnTo>
                  <a:pt x="689394" y="142964"/>
                </a:lnTo>
                <a:lnTo>
                  <a:pt x="678469" y="143723"/>
                </a:lnTo>
                <a:lnTo>
                  <a:pt x="668297" y="148768"/>
                </a:lnTo>
                <a:lnTo>
                  <a:pt x="490954" y="286643"/>
                </a:lnTo>
                <a:lnTo>
                  <a:pt x="465727" y="299108"/>
                </a:lnTo>
                <a:lnTo>
                  <a:pt x="438626" y="300640"/>
                </a:lnTo>
                <a:close/>
              </a:path>
              <a:path w="1143000" h="685800">
                <a:moveTo>
                  <a:pt x="503879" y="685643"/>
                </a:moveTo>
                <a:lnTo>
                  <a:pt x="471389" y="680841"/>
                </a:lnTo>
                <a:lnTo>
                  <a:pt x="442198" y="663297"/>
                </a:lnTo>
                <a:lnTo>
                  <a:pt x="278963" y="514350"/>
                </a:lnTo>
                <a:lnTo>
                  <a:pt x="228600" y="514350"/>
                </a:lnTo>
                <a:lnTo>
                  <a:pt x="228600" y="114300"/>
                </a:lnTo>
                <a:lnTo>
                  <a:pt x="357187" y="28575"/>
                </a:lnTo>
                <a:lnTo>
                  <a:pt x="379028" y="16277"/>
                </a:lnTo>
                <a:lnTo>
                  <a:pt x="402260" y="7344"/>
                </a:lnTo>
                <a:lnTo>
                  <a:pt x="426529" y="1928"/>
                </a:lnTo>
                <a:lnTo>
                  <a:pt x="451484" y="178"/>
                </a:lnTo>
                <a:lnTo>
                  <a:pt x="468409" y="1012"/>
                </a:lnTo>
                <a:lnTo>
                  <a:pt x="485082" y="3504"/>
                </a:lnTo>
                <a:lnTo>
                  <a:pt x="501387" y="7637"/>
                </a:lnTo>
                <a:lnTo>
                  <a:pt x="517207" y="13394"/>
                </a:lnTo>
                <a:lnTo>
                  <a:pt x="368617" y="133588"/>
                </a:lnTo>
                <a:lnTo>
                  <a:pt x="337422" y="170797"/>
                </a:lnTo>
                <a:lnTo>
                  <a:pt x="322785" y="215473"/>
                </a:lnTo>
                <a:lnTo>
                  <a:pt x="325395" y="262426"/>
                </a:lnTo>
                <a:lnTo>
                  <a:pt x="345936" y="306466"/>
                </a:lnTo>
                <a:lnTo>
                  <a:pt x="383934" y="341019"/>
                </a:lnTo>
                <a:lnTo>
                  <a:pt x="430656" y="357321"/>
                </a:lnTo>
                <a:lnTo>
                  <a:pt x="724439" y="357321"/>
                </a:lnTo>
                <a:lnTo>
                  <a:pt x="857964" y="479702"/>
                </a:lnTo>
                <a:lnTo>
                  <a:pt x="877961" y="507211"/>
                </a:lnTo>
                <a:lnTo>
                  <a:pt x="885601" y="539174"/>
                </a:lnTo>
                <a:lnTo>
                  <a:pt x="880718" y="571673"/>
                </a:lnTo>
                <a:lnTo>
                  <a:pt x="863143" y="600789"/>
                </a:lnTo>
                <a:lnTo>
                  <a:pt x="845489" y="614183"/>
                </a:lnTo>
                <a:lnTo>
                  <a:pt x="752236" y="614183"/>
                </a:lnTo>
                <a:lnTo>
                  <a:pt x="749446" y="620970"/>
                </a:lnTo>
                <a:lnTo>
                  <a:pt x="583108" y="620970"/>
                </a:lnTo>
                <a:lnTo>
                  <a:pt x="579960" y="630762"/>
                </a:lnTo>
                <a:lnTo>
                  <a:pt x="575607" y="640236"/>
                </a:lnTo>
                <a:lnTo>
                  <a:pt x="570048" y="649274"/>
                </a:lnTo>
                <a:lnTo>
                  <a:pt x="563284" y="657760"/>
                </a:lnTo>
                <a:lnTo>
                  <a:pt x="535800" y="677888"/>
                </a:lnTo>
                <a:lnTo>
                  <a:pt x="503879" y="685643"/>
                </a:lnTo>
                <a:close/>
              </a:path>
              <a:path w="1143000" h="685800">
                <a:moveTo>
                  <a:pt x="914400" y="451484"/>
                </a:moveTo>
                <a:lnTo>
                  <a:pt x="666081" y="222818"/>
                </a:lnTo>
                <a:lnTo>
                  <a:pt x="666241" y="222818"/>
                </a:lnTo>
                <a:lnTo>
                  <a:pt x="703480" y="193952"/>
                </a:lnTo>
                <a:lnTo>
                  <a:pt x="710917" y="185288"/>
                </a:lnTo>
                <a:lnTo>
                  <a:pt x="714352" y="174865"/>
                </a:lnTo>
                <a:lnTo>
                  <a:pt x="713602" y="163940"/>
                </a:lnTo>
                <a:lnTo>
                  <a:pt x="708481" y="153769"/>
                </a:lnTo>
                <a:lnTo>
                  <a:pt x="699816" y="146357"/>
                </a:lnTo>
                <a:lnTo>
                  <a:pt x="689394" y="142964"/>
                </a:lnTo>
                <a:lnTo>
                  <a:pt x="914400" y="142964"/>
                </a:lnTo>
                <a:lnTo>
                  <a:pt x="914400" y="451484"/>
                </a:lnTo>
                <a:close/>
              </a:path>
              <a:path w="1143000" h="685800">
                <a:moveTo>
                  <a:pt x="724439" y="357321"/>
                </a:moveTo>
                <a:lnTo>
                  <a:pt x="430656" y="357321"/>
                </a:lnTo>
                <a:lnTo>
                  <a:pt x="480023" y="354536"/>
                </a:lnTo>
                <a:lnTo>
                  <a:pt x="525958" y="331827"/>
                </a:lnTo>
                <a:lnTo>
                  <a:pt x="618291" y="260032"/>
                </a:lnTo>
                <a:lnTo>
                  <a:pt x="724439" y="357321"/>
                </a:lnTo>
                <a:close/>
              </a:path>
              <a:path w="1143000" h="685800">
                <a:moveTo>
                  <a:pt x="809766" y="628114"/>
                </a:moveTo>
                <a:lnTo>
                  <a:pt x="780089" y="626356"/>
                </a:lnTo>
                <a:lnTo>
                  <a:pt x="752236" y="614183"/>
                </a:lnTo>
                <a:lnTo>
                  <a:pt x="845489" y="614183"/>
                </a:lnTo>
                <a:lnTo>
                  <a:pt x="838405" y="619558"/>
                </a:lnTo>
                <a:lnTo>
                  <a:pt x="809766" y="628114"/>
                </a:lnTo>
                <a:close/>
              </a:path>
              <a:path w="1143000" h="685800">
                <a:moveTo>
                  <a:pt x="675084" y="671289"/>
                </a:moveTo>
                <a:lnTo>
                  <a:pt x="642585" y="666405"/>
                </a:lnTo>
                <a:lnTo>
                  <a:pt x="613469" y="648831"/>
                </a:lnTo>
                <a:lnTo>
                  <a:pt x="583108" y="620970"/>
                </a:lnTo>
                <a:lnTo>
                  <a:pt x="749446" y="620970"/>
                </a:lnTo>
                <a:lnTo>
                  <a:pt x="707047" y="663648"/>
                </a:lnTo>
                <a:lnTo>
                  <a:pt x="675084" y="671289"/>
                </a:lnTo>
                <a:close/>
              </a:path>
              <a:path w="1143000" h="685800">
                <a:moveTo>
                  <a:pt x="114300" y="571500"/>
                </a:moveTo>
                <a:lnTo>
                  <a:pt x="57150" y="571500"/>
                </a:lnTo>
                <a:lnTo>
                  <a:pt x="34884" y="567015"/>
                </a:lnTo>
                <a:lnTo>
                  <a:pt x="16720" y="554779"/>
                </a:lnTo>
                <a:lnTo>
                  <a:pt x="4484" y="536615"/>
                </a:lnTo>
                <a:lnTo>
                  <a:pt x="0" y="514349"/>
                </a:lnTo>
                <a:lnTo>
                  <a:pt x="0" y="142875"/>
                </a:lnTo>
                <a:lnTo>
                  <a:pt x="2254" y="131779"/>
                </a:lnTo>
                <a:lnTo>
                  <a:pt x="8393" y="122693"/>
                </a:lnTo>
                <a:lnTo>
                  <a:pt x="17479" y="116554"/>
                </a:lnTo>
                <a:lnTo>
                  <a:pt x="28575" y="114300"/>
                </a:lnTo>
                <a:lnTo>
                  <a:pt x="171450" y="114300"/>
                </a:lnTo>
                <a:lnTo>
                  <a:pt x="171450" y="457200"/>
                </a:lnTo>
                <a:lnTo>
                  <a:pt x="81935" y="457200"/>
                </a:lnTo>
                <a:lnTo>
                  <a:pt x="78290" y="457925"/>
                </a:lnTo>
                <a:lnTo>
                  <a:pt x="57149" y="481985"/>
                </a:lnTo>
                <a:lnTo>
                  <a:pt x="57149" y="489564"/>
                </a:lnTo>
                <a:lnTo>
                  <a:pt x="81935" y="514349"/>
                </a:lnTo>
                <a:lnTo>
                  <a:pt x="171450" y="514349"/>
                </a:lnTo>
                <a:lnTo>
                  <a:pt x="166965" y="536615"/>
                </a:lnTo>
                <a:lnTo>
                  <a:pt x="154729" y="554779"/>
                </a:lnTo>
                <a:lnTo>
                  <a:pt x="136565" y="567015"/>
                </a:lnTo>
                <a:lnTo>
                  <a:pt x="114300" y="571500"/>
                </a:lnTo>
                <a:close/>
              </a:path>
              <a:path w="1143000" h="685800">
                <a:moveTo>
                  <a:pt x="171450" y="514349"/>
                </a:moveTo>
                <a:lnTo>
                  <a:pt x="89514" y="514349"/>
                </a:lnTo>
                <a:lnTo>
                  <a:pt x="93159" y="513624"/>
                </a:lnTo>
                <a:lnTo>
                  <a:pt x="100161" y="510724"/>
                </a:lnTo>
                <a:lnTo>
                  <a:pt x="114299" y="489564"/>
                </a:lnTo>
                <a:lnTo>
                  <a:pt x="114299" y="481985"/>
                </a:lnTo>
                <a:lnTo>
                  <a:pt x="89514" y="457200"/>
                </a:lnTo>
                <a:lnTo>
                  <a:pt x="171450" y="457200"/>
                </a:lnTo>
                <a:lnTo>
                  <a:pt x="171450" y="514349"/>
                </a:lnTo>
                <a:close/>
              </a:path>
              <a:path w="1143000" h="685800">
                <a:moveTo>
                  <a:pt x="1085850" y="571500"/>
                </a:moveTo>
                <a:lnTo>
                  <a:pt x="1028700" y="571500"/>
                </a:lnTo>
                <a:lnTo>
                  <a:pt x="1006434" y="567015"/>
                </a:lnTo>
                <a:lnTo>
                  <a:pt x="988270" y="554779"/>
                </a:lnTo>
                <a:lnTo>
                  <a:pt x="976034" y="536615"/>
                </a:lnTo>
                <a:lnTo>
                  <a:pt x="971550" y="514349"/>
                </a:lnTo>
                <a:lnTo>
                  <a:pt x="971550" y="114300"/>
                </a:lnTo>
                <a:lnTo>
                  <a:pt x="1114425" y="114300"/>
                </a:lnTo>
                <a:lnTo>
                  <a:pt x="1125520" y="116554"/>
                </a:lnTo>
                <a:lnTo>
                  <a:pt x="1134606" y="122693"/>
                </a:lnTo>
                <a:lnTo>
                  <a:pt x="1140745" y="131779"/>
                </a:lnTo>
                <a:lnTo>
                  <a:pt x="1143000" y="142875"/>
                </a:lnTo>
                <a:lnTo>
                  <a:pt x="1143000" y="457200"/>
                </a:lnTo>
                <a:lnTo>
                  <a:pt x="1053485" y="457200"/>
                </a:lnTo>
                <a:lnTo>
                  <a:pt x="1049840" y="457925"/>
                </a:lnTo>
                <a:lnTo>
                  <a:pt x="1028699" y="481985"/>
                </a:lnTo>
                <a:lnTo>
                  <a:pt x="1028699" y="489564"/>
                </a:lnTo>
                <a:lnTo>
                  <a:pt x="1053485" y="514349"/>
                </a:lnTo>
                <a:lnTo>
                  <a:pt x="1143000" y="514349"/>
                </a:lnTo>
                <a:lnTo>
                  <a:pt x="1138515" y="536615"/>
                </a:lnTo>
                <a:lnTo>
                  <a:pt x="1126279" y="554779"/>
                </a:lnTo>
                <a:lnTo>
                  <a:pt x="1108115" y="567015"/>
                </a:lnTo>
                <a:lnTo>
                  <a:pt x="1085850" y="571500"/>
                </a:lnTo>
                <a:close/>
              </a:path>
              <a:path w="1143000" h="685800">
                <a:moveTo>
                  <a:pt x="1143000" y="514349"/>
                </a:moveTo>
                <a:lnTo>
                  <a:pt x="1061064" y="514349"/>
                </a:lnTo>
                <a:lnTo>
                  <a:pt x="1064709" y="513624"/>
                </a:lnTo>
                <a:lnTo>
                  <a:pt x="1071710" y="510724"/>
                </a:lnTo>
                <a:lnTo>
                  <a:pt x="1085849" y="489564"/>
                </a:lnTo>
                <a:lnTo>
                  <a:pt x="1085849" y="481985"/>
                </a:lnTo>
                <a:lnTo>
                  <a:pt x="1061064" y="457200"/>
                </a:lnTo>
                <a:lnTo>
                  <a:pt x="1143000" y="457200"/>
                </a:lnTo>
                <a:lnTo>
                  <a:pt x="1143000" y="514349"/>
                </a:lnTo>
                <a:close/>
              </a:path>
            </a:pathLst>
          </a:custGeom>
          <a:solidFill>
            <a:srgbClr val="FFFFFF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029700" y="4305300"/>
            <a:ext cx="60960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609599" y="152399"/>
                </a:moveTo>
                <a:lnTo>
                  <a:pt x="0" y="152399"/>
                </a:lnTo>
                <a:lnTo>
                  <a:pt x="0" y="0"/>
                </a:lnTo>
                <a:lnTo>
                  <a:pt x="609599" y="0"/>
                </a:lnTo>
                <a:lnTo>
                  <a:pt x="609599" y="152399"/>
                </a:lnTo>
                <a:close/>
              </a:path>
            </a:pathLst>
          </a:custGeom>
          <a:solidFill>
            <a:srgbClr val="FFD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15499" y="4305300"/>
            <a:ext cx="1219200" cy="152400"/>
          </a:xfrm>
          <a:custGeom>
            <a:avLst/>
            <a:gdLst/>
            <a:ahLst/>
            <a:cxnLst/>
            <a:rect l="l" t="t" r="r" b="b"/>
            <a:pathLst>
              <a:path w="1219200" h="152400">
                <a:moveTo>
                  <a:pt x="1219199" y="152399"/>
                </a:moveTo>
                <a:lnTo>
                  <a:pt x="0" y="152399"/>
                </a:lnTo>
                <a:lnTo>
                  <a:pt x="0" y="0"/>
                </a:lnTo>
                <a:lnTo>
                  <a:pt x="1219199" y="0"/>
                </a:lnTo>
                <a:lnTo>
                  <a:pt x="1219199" y="152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76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5" dirty="0"/>
              <a:t>Letter</a:t>
            </a:r>
            <a:r>
              <a:rPr spc="-130" dirty="0"/>
              <a:t> </a:t>
            </a:r>
            <a:r>
              <a:rPr spc="-190" dirty="0"/>
              <a:t>Takeaways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6417310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Quartermasters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have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central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role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27" baseline="1207" dirty="0">
                <a:solidFill>
                  <a:srgbClr val="12294A"/>
                </a:solidFill>
                <a:latin typeface="Roboto"/>
                <a:cs typeface="Roboto"/>
              </a:rPr>
              <a:t>in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67" baseline="1207" dirty="0">
                <a:solidFill>
                  <a:srgbClr val="12294A"/>
                </a:solidFill>
                <a:latin typeface="Roboto"/>
                <a:cs typeface="Roboto"/>
              </a:rPr>
              <a:t>viability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3450" spc="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stewardship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=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organizational</a:t>
            </a:r>
            <a:r>
              <a:rPr sz="3450" spc="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strength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232" baseline="1207" dirty="0">
                <a:solidFill>
                  <a:srgbClr val="12294A"/>
                </a:solidFill>
                <a:latin typeface="Roboto"/>
                <a:cs typeface="Roboto"/>
              </a:rPr>
              <a:t>You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have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support—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you're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not</a:t>
            </a:r>
            <a:r>
              <a:rPr sz="3450" spc="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alone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77499" y="0"/>
            <a:ext cx="1714500" cy="6858000"/>
          </a:xfrm>
          <a:custGeom>
            <a:avLst/>
            <a:gdLst/>
            <a:ahLst/>
            <a:cxnLst/>
            <a:rect l="l" t="t" r="r" b="b"/>
            <a:pathLst>
              <a:path w="1714500" h="6858000">
                <a:moveTo>
                  <a:pt x="17144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714499" y="0"/>
                </a:lnTo>
                <a:lnTo>
                  <a:pt x="17144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04799" y="304799"/>
            <a:ext cx="2171700" cy="2295525"/>
            <a:chOff x="304799" y="304799"/>
            <a:chExt cx="2171700" cy="2295525"/>
          </a:xfrm>
        </p:grpSpPr>
        <p:sp>
          <p:nvSpPr>
            <p:cNvPr id="4" name="object 4"/>
            <p:cNvSpPr/>
            <p:nvPr/>
          </p:nvSpPr>
          <p:spPr>
            <a:xfrm>
              <a:off x="571487" y="1142999"/>
              <a:ext cx="1905000" cy="1457325"/>
            </a:xfrm>
            <a:custGeom>
              <a:avLst/>
              <a:gdLst/>
              <a:ahLst/>
              <a:cxnLst/>
              <a:rect l="l" t="t" r="r" b="b"/>
              <a:pathLst>
                <a:path w="1905000" h="1457325">
                  <a:moveTo>
                    <a:pt x="1905000" y="0"/>
                  </a:moveTo>
                  <a:lnTo>
                    <a:pt x="28575" y="0"/>
                  </a:lnTo>
                  <a:lnTo>
                    <a:pt x="0" y="0"/>
                  </a:lnTo>
                  <a:lnTo>
                    <a:pt x="0" y="28575"/>
                  </a:lnTo>
                  <a:lnTo>
                    <a:pt x="0" y="1428750"/>
                  </a:lnTo>
                  <a:lnTo>
                    <a:pt x="0" y="1457325"/>
                  </a:lnTo>
                  <a:lnTo>
                    <a:pt x="28575" y="1457325"/>
                  </a:lnTo>
                  <a:lnTo>
                    <a:pt x="28575" y="1428750"/>
                  </a:lnTo>
                  <a:lnTo>
                    <a:pt x="28575" y="28575"/>
                  </a:lnTo>
                  <a:lnTo>
                    <a:pt x="1905000" y="28575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799" y="304799"/>
              <a:ext cx="1066799" cy="10667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99852" y="525221"/>
            <a:ext cx="120586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5" dirty="0">
                <a:latin typeface="Barlow"/>
                <a:cs typeface="Barlow"/>
              </a:rPr>
              <a:t>Agenda</a:t>
            </a:r>
          </a:p>
        </p:txBody>
      </p:sp>
      <p:sp>
        <p:nvSpPr>
          <p:cNvPr id="7" name="object 7"/>
          <p:cNvSpPr/>
          <p:nvPr/>
        </p:nvSpPr>
        <p:spPr>
          <a:xfrm>
            <a:off x="761999" y="15239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6"/>
                </a:lnTo>
                <a:lnTo>
                  <a:pt x="30267" y="217947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8" y="178266"/>
                </a:lnTo>
                <a:lnTo>
                  <a:pt x="240453" y="212793"/>
                </a:lnTo>
                <a:lnTo>
                  <a:pt x="212793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3387" y="1526298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1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8874" y="1476057"/>
            <a:ext cx="32797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r>
              <a:rPr sz="2000" spc="-4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Health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45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5" dirty="0">
                <a:solidFill>
                  <a:srgbClr val="12294A"/>
                </a:solidFill>
                <a:latin typeface="Roboto"/>
                <a:cs typeface="Roboto"/>
              </a:rPr>
              <a:t>Sustainability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1999" y="1952624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4" y="244226"/>
                </a:lnTo>
                <a:lnTo>
                  <a:pt x="30267" y="217947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8" y="178266"/>
                </a:lnTo>
                <a:lnTo>
                  <a:pt x="240453" y="212793"/>
                </a:lnTo>
                <a:lnTo>
                  <a:pt x="212793" y="240453"/>
                </a:lnTo>
                <a:lnTo>
                  <a:pt x="178266" y="258908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33387" y="1954923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2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8874" y="1904682"/>
            <a:ext cx="21678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Budgeting</a:t>
            </a:r>
            <a:r>
              <a:rPr sz="2000" spc="-4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2000" spc="-4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Impact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999" y="23812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6"/>
                </a:lnTo>
                <a:lnTo>
                  <a:pt x="30267" y="217946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8" y="178266"/>
                </a:lnTo>
                <a:lnTo>
                  <a:pt x="240453" y="212792"/>
                </a:lnTo>
                <a:lnTo>
                  <a:pt x="212793" y="240453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33387" y="2383548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3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8874" y="2333307"/>
            <a:ext cx="34385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Revenue</a:t>
            </a:r>
            <a:r>
              <a:rPr sz="2000" spc="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Generation</a:t>
            </a:r>
            <a:r>
              <a:rPr sz="2000" spc="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Beyond</a:t>
            </a:r>
            <a:r>
              <a:rPr sz="2000" spc="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Dues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1999" y="28193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6"/>
                </a:lnTo>
                <a:lnTo>
                  <a:pt x="30267" y="217946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8" y="178266"/>
                </a:lnTo>
                <a:lnTo>
                  <a:pt x="240453" y="212793"/>
                </a:lnTo>
                <a:lnTo>
                  <a:pt x="212793" y="240453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33387" y="2812173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4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8874" y="2771457"/>
            <a:ext cx="32124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Membership</a:t>
            </a:r>
            <a:r>
              <a:rPr sz="200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45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2000" spc="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Revenue</a:t>
            </a:r>
            <a:r>
              <a:rPr sz="200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Growth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61999" y="3248024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5"/>
                </a:lnTo>
                <a:lnTo>
                  <a:pt x="30267" y="217946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8" y="178266"/>
                </a:lnTo>
                <a:lnTo>
                  <a:pt x="240453" y="212792"/>
                </a:lnTo>
                <a:lnTo>
                  <a:pt x="212793" y="240453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33387" y="3240798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5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58874" y="3200082"/>
            <a:ext cx="24809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Compliance</a:t>
            </a:r>
            <a:r>
              <a:rPr sz="2000" spc="-4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45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Reporting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61999" y="36766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4" y="244225"/>
                </a:lnTo>
                <a:lnTo>
                  <a:pt x="30267" y="217946"/>
                </a:lnTo>
                <a:lnTo>
                  <a:pt x="10150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60" y="126798"/>
                </a:lnTo>
                <a:lnTo>
                  <a:pt x="7791" y="88432"/>
                </a:lnTo>
                <a:lnTo>
                  <a:pt x="26246" y="53906"/>
                </a:lnTo>
                <a:lnTo>
                  <a:pt x="53906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1" y="160"/>
                </a:lnTo>
                <a:lnTo>
                  <a:pt x="178266" y="7791"/>
                </a:lnTo>
                <a:lnTo>
                  <a:pt x="212793" y="26246"/>
                </a:lnTo>
                <a:lnTo>
                  <a:pt x="240453" y="53906"/>
                </a:lnTo>
                <a:lnTo>
                  <a:pt x="258908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8" y="178266"/>
                </a:lnTo>
                <a:lnTo>
                  <a:pt x="240453" y="212792"/>
                </a:lnTo>
                <a:lnTo>
                  <a:pt x="212793" y="240452"/>
                </a:lnTo>
                <a:lnTo>
                  <a:pt x="178266" y="258907"/>
                </a:lnTo>
                <a:lnTo>
                  <a:pt x="139901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33387" y="3669423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6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58874" y="3628707"/>
            <a:ext cx="20104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Asset</a:t>
            </a:r>
            <a:r>
              <a:rPr sz="2000" spc="-2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0" dirty="0">
                <a:solidFill>
                  <a:srgbClr val="12294A"/>
                </a:solidFill>
                <a:latin typeface="Roboto"/>
                <a:cs typeface="Roboto"/>
              </a:rPr>
              <a:t>Management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829299" y="15239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3" y="244226"/>
                </a:lnTo>
                <a:lnTo>
                  <a:pt x="30266" y="217947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4" y="53906"/>
                </a:lnTo>
                <a:lnTo>
                  <a:pt x="53905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0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2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2" y="212793"/>
                </a:lnTo>
                <a:lnTo>
                  <a:pt x="212792" y="240453"/>
                </a:lnTo>
                <a:lnTo>
                  <a:pt x="178266" y="258908"/>
                </a:lnTo>
                <a:lnTo>
                  <a:pt x="139900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905301" y="1526298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7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30788" y="1476057"/>
            <a:ext cx="23056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Getting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25" dirty="0">
                <a:solidFill>
                  <a:srgbClr val="12294A"/>
                </a:solidFill>
                <a:latin typeface="Roboto"/>
                <a:cs typeface="Roboto"/>
              </a:rPr>
              <a:t>Youth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Involved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829299" y="1952624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9"/>
                </a:lnTo>
                <a:lnTo>
                  <a:pt x="59263" y="244226"/>
                </a:lnTo>
                <a:lnTo>
                  <a:pt x="30266" y="217947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4" y="53906"/>
                </a:lnTo>
                <a:lnTo>
                  <a:pt x="53905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0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2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2" y="212793"/>
                </a:lnTo>
                <a:lnTo>
                  <a:pt x="212792" y="240453"/>
                </a:lnTo>
                <a:lnTo>
                  <a:pt x="178266" y="258908"/>
                </a:lnTo>
                <a:lnTo>
                  <a:pt x="139900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905301" y="1954923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8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30788" y="1904682"/>
            <a:ext cx="30054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Creating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Effective</a:t>
            </a:r>
            <a:r>
              <a:rPr sz="2000" spc="-6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Transitions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829299" y="238124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3" y="244226"/>
                </a:lnTo>
                <a:lnTo>
                  <a:pt x="30266" y="217946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4" y="53906"/>
                </a:lnTo>
                <a:lnTo>
                  <a:pt x="53905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0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2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2" y="212792"/>
                </a:lnTo>
                <a:lnTo>
                  <a:pt x="212792" y="240453"/>
                </a:lnTo>
                <a:lnTo>
                  <a:pt x="178266" y="258907"/>
                </a:lnTo>
                <a:lnTo>
                  <a:pt x="139900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5905301" y="2383548"/>
            <a:ext cx="123825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50" dirty="0">
                <a:solidFill>
                  <a:srgbClr val="FFD600"/>
                </a:solidFill>
                <a:latin typeface="Arial Nova"/>
                <a:cs typeface="Arial Nova"/>
              </a:rPr>
              <a:t>9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30788" y="2333307"/>
            <a:ext cx="34518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Creative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Fundraising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Partnerships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829299" y="2819399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3" y="244226"/>
                </a:lnTo>
                <a:lnTo>
                  <a:pt x="30266" y="217946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4" y="53906"/>
                </a:lnTo>
                <a:lnTo>
                  <a:pt x="53905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0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2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0"/>
                </a:lnTo>
                <a:lnTo>
                  <a:pt x="258907" y="178266"/>
                </a:lnTo>
                <a:lnTo>
                  <a:pt x="240452" y="212793"/>
                </a:lnTo>
                <a:lnTo>
                  <a:pt x="212792" y="240453"/>
                </a:lnTo>
                <a:lnTo>
                  <a:pt x="178266" y="258907"/>
                </a:lnTo>
                <a:lnTo>
                  <a:pt x="139900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856187" y="2812173"/>
            <a:ext cx="222250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25" dirty="0">
                <a:solidFill>
                  <a:srgbClr val="FFD600"/>
                </a:solidFill>
                <a:latin typeface="Arial Nova"/>
                <a:cs typeface="Arial Nova"/>
              </a:rPr>
              <a:t>10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30788" y="2771457"/>
            <a:ext cx="24009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Closing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45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Call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2000" spc="-3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5" dirty="0">
                <a:solidFill>
                  <a:srgbClr val="12294A"/>
                </a:solidFill>
                <a:latin typeface="Roboto"/>
                <a:cs typeface="Roboto"/>
              </a:rPr>
              <a:t>Action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29299" y="3248024"/>
            <a:ext cx="266700" cy="266700"/>
          </a:xfrm>
          <a:custGeom>
            <a:avLst/>
            <a:gdLst/>
            <a:ahLst/>
            <a:cxnLst/>
            <a:rect l="l" t="t" r="r" b="b"/>
            <a:pathLst>
              <a:path w="266700" h="266700">
                <a:moveTo>
                  <a:pt x="133349" y="266699"/>
                </a:moveTo>
                <a:lnTo>
                  <a:pt x="94639" y="260958"/>
                </a:lnTo>
                <a:lnTo>
                  <a:pt x="59263" y="244225"/>
                </a:lnTo>
                <a:lnTo>
                  <a:pt x="30266" y="217946"/>
                </a:lnTo>
                <a:lnTo>
                  <a:pt x="10149" y="184380"/>
                </a:lnTo>
                <a:lnTo>
                  <a:pt x="640" y="146420"/>
                </a:lnTo>
                <a:lnTo>
                  <a:pt x="0" y="133349"/>
                </a:lnTo>
                <a:lnTo>
                  <a:pt x="159" y="126798"/>
                </a:lnTo>
                <a:lnTo>
                  <a:pt x="7791" y="88432"/>
                </a:lnTo>
                <a:lnTo>
                  <a:pt x="26244" y="53906"/>
                </a:lnTo>
                <a:lnTo>
                  <a:pt x="53905" y="26246"/>
                </a:lnTo>
                <a:lnTo>
                  <a:pt x="88432" y="7791"/>
                </a:lnTo>
                <a:lnTo>
                  <a:pt x="126798" y="160"/>
                </a:lnTo>
                <a:lnTo>
                  <a:pt x="133349" y="0"/>
                </a:lnTo>
                <a:lnTo>
                  <a:pt x="139900" y="160"/>
                </a:lnTo>
                <a:lnTo>
                  <a:pt x="178266" y="7791"/>
                </a:lnTo>
                <a:lnTo>
                  <a:pt x="212792" y="26246"/>
                </a:lnTo>
                <a:lnTo>
                  <a:pt x="240452" y="53906"/>
                </a:lnTo>
                <a:lnTo>
                  <a:pt x="258907" y="88432"/>
                </a:lnTo>
                <a:lnTo>
                  <a:pt x="266539" y="126798"/>
                </a:lnTo>
                <a:lnTo>
                  <a:pt x="266699" y="133349"/>
                </a:lnTo>
                <a:lnTo>
                  <a:pt x="266539" y="139901"/>
                </a:lnTo>
                <a:lnTo>
                  <a:pt x="258907" y="178266"/>
                </a:lnTo>
                <a:lnTo>
                  <a:pt x="240452" y="212792"/>
                </a:lnTo>
                <a:lnTo>
                  <a:pt x="212792" y="240453"/>
                </a:lnTo>
                <a:lnTo>
                  <a:pt x="178266" y="258907"/>
                </a:lnTo>
                <a:lnTo>
                  <a:pt x="139900" y="266539"/>
                </a:lnTo>
                <a:lnTo>
                  <a:pt x="133349" y="2666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856187" y="3240798"/>
            <a:ext cx="222250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spc="-25" dirty="0">
                <a:solidFill>
                  <a:srgbClr val="FFD600"/>
                </a:solidFill>
                <a:latin typeface="Arial Nova"/>
                <a:cs typeface="Arial Nova"/>
              </a:rPr>
              <a:t>11</a:t>
            </a:r>
            <a:endParaRPr sz="1450">
              <a:latin typeface="Arial Nova"/>
              <a:cs typeface="Arial Nov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30788" y="3200082"/>
            <a:ext cx="31159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Appendix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50" dirty="0">
                <a:solidFill>
                  <a:srgbClr val="12294A"/>
                </a:solidFill>
                <a:latin typeface="Roboto"/>
                <a:cs typeface="Roboto"/>
              </a:rPr>
              <a:t>–</a:t>
            </a:r>
            <a:r>
              <a:rPr sz="2000" spc="-6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30" dirty="0">
                <a:solidFill>
                  <a:srgbClr val="12294A"/>
                </a:solidFill>
                <a:latin typeface="Roboto"/>
                <a:cs typeface="Roboto"/>
              </a:rPr>
              <a:t>Tools</a:t>
            </a:r>
            <a:r>
              <a:rPr sz="2000" spc="-2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45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2000" spc="-5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Templates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705603" y="3137693"/>
            <a:ext cx="839469" cy="5467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22860">
              <a:lnSpc>
                <a:spcPts val="2100"/>
              </a:lnSpc>
              <a:spcBef>
                <a:spcPts val="85"/>
              </a:spcBef>
            </a:pPr>
            <a:r>
              <a:rPr sz="1650" b="0" spc="-60" dirty="0">
                <a:solidFill>
                  <a:srgbClr val="FFFFFF"/>
                </a:solidFill>
                <a:latin typeface="Roboto Medium"/>
                <a:cs typeface="Roboto Medium"/>
              </a:rPr>
              <a:t>Financial </a:t>
            </a:r>
            <a:r>
              <a:rPr sz="1650" b="0" spc="-105" dirty="0">
                <a:solidFill>
                  <a:srgbClr val="FFFFFF"/>
                </a:solidFill>
                <a:latin typeface="Roboto Medium"/>
                <a:cs typeface="Roboto Medium"/>
              </a:rPr>
              <a:t>Roadmap</a:t>
            </a:r>
            <a:endParaRPr sz="1650">
              <a:latin typeface="Roboto Medium"/>
              <a:cs typeface="Roboto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299" y="520223"/>
            <a:ext cx="36741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Overall</a:t>
            </a:r>
            <a:r>
              <a:rPr spc="-15" dirty="0"/>
              <a:t> </a:t>
            </a:r>
            <a:r>
              <a:rPr spc="-150" dirty="0"/>
              <a:t>Financial</a:t>
            </a:r>
            <a:r>
              <a:rPr spc="-15" dirty="0"/>
              <a:t> </a:t>
            </a:r>
            <a:r>
              <a:rPr spc="-135" dirty="0"/>
              <a:t>Health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4277995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Posts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are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lifeblood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of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the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12" baseline="1207" dirty="0">
                <a:solidFill>
                  <a:srgbClr val="12294A"/>
                </a:solidFill>
                <a:latin typeface="Roboto"/>
                <a:cs typeface="Roboto"/>
              </a:rPr>
              <a:t>VFW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Decisions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ripple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upward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Early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detection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=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fast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fixes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825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0" dirty="0"/>
              <a:t>Sustainability</a:t>
            </a:r>
            <a:r>
              <a:rPr spc="-60" dirty="0"/>
              <a:t> </a:t>
            </a:r>
            <a:r>
              <a:rPr spc="-145" dirty="0"/>
              <a:t>Mindset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577840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Operate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like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a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business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Keep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reserves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separate</a:t>
            </a:r>
            <a:r>
              <a:rPr sz="3450" spc="-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from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operating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75" baseline="1207" dirty="0">
                <a:solidFill>
                  <a:srgbClr val="12294A"/>
                </a:solidFill>
                <a:latin typeface="Roboto"/>
                <a:cs typeface="Roboto"/>
              </a:rPr>
              <a:t>funds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Use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FDIC-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insured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 accounts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299" y="520223"/>
            <a:ext cx="328612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70" dirty="0"/>
              <a:t>Budgeting</a:t>
            </a:r>
            <a:r>
              <a:rPr spc="-35" dirty="0"/>
              <a:t> </a:t>
            </a:r>
            <a:r>
              <a:rPr spc="-140" dirty="0"/>
              <a:t>for</a:t>
            </a:r>
            <a:r>
              <a:rPr spc="-30" dirty="0"/>
              <a:t> </a:t>
            </a:r>
            <a:r>
              <a:rPr spc="-140" dirty="0"/>
              <a:t>Impact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5638800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Annual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Post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Budget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87" baseline="1207" dirty="0">
                <a:solidFill>
                  <a:srgbClr val="12294A"/>
                </a:solidFill>
                <a:latin typeface="Roboto"/>
                <a:cs typeface="Roboto"/>
              </a:rPr>
              <a:t>Worksheet</a:t>
            </a:r>
            <a:r>
              <a:rPr sz="345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50" baseline="1207" dirty="0">
                <a:solidFill>
                  <a:srgbClr val="12294A"/>
                </a:solidFill>
                <a:latin typeface="Roboto"/>
                <a:cs typeface="Roboto"/>
              </a:rPr>
              <a:t>Align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spending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7" baseline="1207" dirty="0">
                <a:solidFill>
                  <a:srgbClr val="12294A"/>
                </a:solidFill>
                <a:latin typeface="Roboto"/>
                <a:cs typeface="Roboto"/>
              </a:rPr>
              <a:t>with</a:t>
            </a:r>
            <a:r>
              <a:rPr sz="3450" spc="-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goals</a:t>
            </a:r>
            <a:endParaRPr sz="3450" baseline="1207" dirty="0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Review</a:t>
            </a:r>
            <a:r>
              <a:rPr sz="3450" spc="-30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monthly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35" baseline="1207" dirty="0">
                <a:solidFill>
                  <a:srgbClr val="12294A"/>
                </a:solidFill>
                <a:latin typeface="Roboto"/>
                <a:cs typeface="Roboto"/>
              </a:rPr>
              <a:t>for</a:t>
            </a:r>
            <a:r>
              <a:rPr sz="3450" spc="-22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variances</a:t>
            </a:r>
            <a:endParaRPr sz="3450" baseline="1207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76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761999" y="0"/>
                </a:lnTo>
                <a:lnTo>
                  <a:pt x="761999" y="6857999"/>
                </a:lnTo>
                <a:close/>
              </a:path>
            </a:pathLst>
          </a:custGeom>
          <a:solidFill>
            <a:srgbClr val="122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715499" y="304799"/>
            <a:ext cx="2171700" cy="2266950"/>
            <a:chOff x="9715499" y="304799"/>
            <a:chExt cx="2171700" cy="2266950"/>
          </a:xfrm>
        </p:grpSpPr>
        <p:sp>
          <p:nvSpPr>
            <p:cNvPr id="4" name="object 4"/>
            <p:cNvSpPr/>
            <p:nvPr/>
          </p:nvSpPr>
          <p:spPr>
            <a:xfrm>
              <a:off x="9715487" y="1142999"/>
              <a:ext cx="1905000" cy="1428750"/>
            </a:xfrm>
            <a:custGeom>
              <a:avLst/>
              <a:gdLst/>
              <a:ahLst/>
              <a:cxnLst/>
              <a:rect l="l" t="t" r="r" b="b"/>
              <a:pathLst>
                <a:path w="1905000" h="1428750">
                  <a:moveTo>
                    <a:pt x="1905000" y="0"/>
                  </a:moveTo>
                  <a:lnTo>
                    <a:pt x="1876425" y="0"/>
                  </a:lnTo>
                  <a:lnTo>
                    <a:pt x="0" y="0"/>
                  </a:lnTo>
                  <a:lnTo>
                    <a:pt x="0" y="28575"/>
                  </a:lnTo>
                  <a:lnTo>
                    <a:pt x="1876425" y="28575"/>
                  </a:lnTo>
                  <a:lnTo>
                    <a:pt x="1876425" y="1428750"/>
                  </a:lnTo>
                  <a:lnTo>
                    <a:pt x="1905000" y="1428750"/>
                  </a:lnTo>
                  <a:lnTo>
                    <a:pt x="1905000" y="28575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FD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399" y="304799"/>
              <a:ext cx="1066799" cy="10667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49299" y="404666"/>
            <a:ext cx="7220584" cy="591187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10"/>
              </a:spcBef>
            </a:pPr>
            <a:r>
              <a:rPr spc="-175" dirty="0"/>
              <a:t>Budget</a:t>
            </a:r>
            <a:r>
              <a:rPr spc="-110" dirty="0"/>
              <a:t> </a:t>
            </a:r>
            <a:r>
              <a:rPr spc="-195" dirty="0"/>
              <a:t>Template</a:t>
            </a:r>
            <a:r>
              <a:rPr spc="-35" dirty="0"/>
              <a:t> </a:t>
            </a:r>
            <a:r>
              <a:rPr spc="-145" dirty="0"/>
              <a:t>Example</a:t>
            </a:r>
          </a:p>
        </p:txBody>
      </p:sp>
      <p:sp>
        <p:nvSpPr>
          <p:cNvPr id="10" name="object 10"/>
          <p:cNvSpPr/>
          <p:nvPr/>
        </p:nvSpPr>
        <p:spPr>
          <a:xfrm>
            <a:off x="1219199" y="6191249"/>
            <a:ext cx="6400800" cy="381000"/>
          </a:xfrm>
          <a:custGeom>
            <a:avLst/>
            <a:gdLst/>
            <a:ahLst/>
            <a:cxnLst/>
            <a:rect l="l" t="t" r="r" b="b"/>
            <a:pathLst>
              <a:path w="6400800" h="381000">
                <a:moveTo>
                  <a:pt x="6400799" y="380999"/>
                </a:moveTo>
                <a:lnTo>
                  <a:pt x="0" y="380999"/>
                </a:lnTo>
                <a:lnTo>
                  <a:pt x="0" y="0"/>
                </a:lnTo>
                <a:lnTo>
                  <a:pt x="6400799" y="0"/>
                </a:lnTo>
                <a:lnTo>
                  <a:pt x="6400799" y="380999"/>
                </a:lnTo>
                <a:close/>
              </a:path>
            </a:pathLst>
          </a:custGeom>
          <a:solidFill>
            <a:srgbClr val="F2F4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47054" y="1358276"/>
            <a:ext cx="2669540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b="0" spc="-95" dirty="0">
                <a:solidFill>
                  <a:srgbClr val="12294A"/>
                </a:solidFill>
                <a:latin typeface="Roboto Medium"/>
                <a:cs typeface="Roboto Medium"/>
              </a:rPr>
              <a:t>Annual</a:t>
            </a:r>
            <a:r>
              <a:rPr sz="1650" b="0" spc="-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1650" b="0" spc="-90" dirty="0">
                <a:solidFill>
                  <a:srgbClr val="12294A"/>
                </a:solidFill>
                <a:latin typeface="Roboto Medium"/>
                <a:cs typeface="Roboto Medium"/>
              </a:rPr>
              <a:t>Post</a:t>
            </a:r>
            <a:r>
              <a:rPr sz="1650" b="0" spc="-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1650" b="0" spc="-95" dirty="0">
                <a:solidFill>
                  <a:srgbClr val="12294A"/>
                </a:solidFill>
                <a:latin typeface="Roboto Medium"/>
                <a:cs typeface="Roboto Medium"/>
              </a:rPr>
              <a:t>Budget</a:t>
            </a:r>
            <a:r>
              <a:rPr sz="1650" b="0" spc="-5" dirty="0">
                <a:solidFill>
                  <a:srgbClr val="12294A"/>
                </a:solidFill>
                <a:latin typeface="Roboto Medium"/>
                <a:cs typeface="Roboto Medium"/>
              </a:rPr>
              <a:t> </a:t>
            </a:r>
            <a:r>
              <a:rPr sz="1650" b="0" spc="-70" dirty="0">
                <a:solidFill>
                  <a:srgbClr val="12294A"/>
                </a:solidFill>
                <a:latin typeface="Roboto Medium"/>
                <a:cs typeface="Roboto Medium"/>
              </a:rPr>
              <a:t>Worksheet</a:t>
            </a:r>
            <a:endParaRPr sz="1650" dirty="0">
              <a:latin typeface="Roboto Medium"/>
              <a:cs typeface="Roboto 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82699" y="6253975"/>
            <a:ext cx="266065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b="0" spc="-25" dirty="0">
                <a:solidFill>
                  <a:srgbClr val="12294A"/>
                </a:solidFill>
                <a:latin typeface="IBM Plex Sans Light"/>
                <a:cs typeface="IBM Plex Sans Light"/>
              </a:rPr>
              <a:t>Net</a:t>
            </a:r>
            <a:endParaRPr sz="1250">
              <a:latin typeface="IBM Plex Sans Light"/>
              <a:cs typeface="IBM Plex Sans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3091" y="6234000"/>
            <a:ext cx="492759" cy="245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5" dirty="0">
                <a:latin typeface="Eras Medium ITC"/>
                <a:cs typeface="Eras Medium ITC"/>
              </a:rPr>
              <a:t>$2,000</a:t>
            </a:r>
            <a:endParaRPr sz="1400">
              <a:latin typeface="Eras Medium ITC"/>
              <a:cs typeface="Eras Medium IT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55791" y="6234000"/>
            <a:ext cx="492759" cy="245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5" dirty="0">
                <a:latin typeface="Eras Medium ITC"/>
                <a:cs typeface="Eras Medium ITC"/>
              </a:rPr>
              <a:t>$1,700</a:t>
            </a:r>
            <a:endParaRPr sz="1400">
              <a:latin typeface="Eras Medium ITC"/>
              <a:cs typeface="Eras Medium ITC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106102"/>
              </p:ext>
            </p:extLst>
          </p:nvPr>
        </p:nvGraphicFramePr>
        <p:xfrm>
          <a:off x="1327773" y="4118912"/>
          <a:ext cx="10292714" cy="1957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1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810"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 indent="-219710">
                        <a:lnSpc>
                          <a:spcPts val="1770"/>
                        </a:lnSpc>
                        <a:buClr>
                          <a:srgbClr val="FFD600"/>
                        </a:buClr>
                        <a:buSzPct val="85000"/>
                        <a:buFont typeface="Arial"/>
                        <a:buChar char="•"/>
                        <a:tabLst>
                          <a:tab pos="524510" algn="l"/>
                        </a:tabLst>
                      </a:pPr>
                      <a:r>
                        <a:rPr sz="2000" spc="-12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Use</a:t>
                      </a:r>
                      <a:r>
                        <a:rPr sz="2000" spc="-3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0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worksheet</a:t>
                      </a:r>
                      <a:r>
                        <a:rPr sz="2000" spc="-3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0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to</a:t>
                      </a:r>
                      <a:r>
                        <a:rPr sz="2000" spc="-3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guide</a:t>
                      </a:r>
                      <a:r>
                        <a:rPr sz="2000" spc="-35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spc="-114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spending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>
                        <a:lnSpc>
                          <a:spcPts val="2060"/>
                        </a:lnSpc>
                      </a:pPr>
                      <a:r>
                        <a:rPr sz="200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decisions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30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Category</a:t>
                      </a:r>
                      <a:endParaRPr sz="1300">
                        <a:latin typeface="Roboto Medium"/>
                        <a:cs typeface="Roboto Medium"/>
                      </a:endParaRPr>
                    </a:p>
                  </a:txBody>
                  <a:tcPr marL="0" marR="0" marT="7302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 marR="75311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30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Projected</a:t>
                      </a:r>
                      <a:endParaRPr sz="1300" dirty="0">
                        <a:latin typeface="Roboto Medium"/>
                        <a:cs typeface="Roboto Medium"/>
                      </a:endParaRPr>
                    </a:p>
                  </a:txBody>
                  <a:tcPr marL="0" marR="0" marT="7302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 marL="7759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300" b="0" spc="-10" dirty="0">
                          <a:solidFill>
                            <a:srgbClr val="FFFFFF"/>
                          </a:solidFill>
                          <a:latin typeface="Roboto Medium"/>
                          <a:cs typeface="Roboto Medium"/>
                        </a:rPr>
                        <a:t>Actual</a:t>
                      </a:r>
                      <a:endParaRPr sz="1300">
                        <a:latin typeface="Roboto Medium"/>
                        <a:cs typeface="Roboto Medium"/>
                      </a:endParaRPr>
                    </a:p>
                  </a:txBody>
                  <a:tcPr marL="0" marR="0" marT="73025" marB="0">
                    <a:solidFill>
                      <a:srgbClr val="12294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35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Income</a:t>
                      </a:r>
                      <a:endParaRPr sz="1350">
                        <a:latin typeface="Roboto"/>
                        <a:cs typeface="Roboto"/>
                      </a:endParaRPr>
                    </a:p>
                  </a:txBody>
                  <a:tcPr marL="0" marR="0" marT="666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772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$10,000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39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$9,500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3975" marB="0"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350" spc="-10" dirty="0">
                          <a:solidFill>
                            <a:srgbClr val="12294A"/>
                          </a:solidFill>
                          <a:latin typeface="Roboto"/>
                          <a:cs typeface="Roboto"/>
                        </a:rPr>
                        <a:t>Expenses</a:t>
                      </a:r>
                      <a:endParaRPr sz="1350">
                        <a:latin typeface="Roboto"/>
                        <a:cs typeface="Roboto"/>
                      </a:endParaRPr>
                    </a:p>
                  </a:txBody>
                  <a:tcPr marL="0" marR="0" marT="71120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0" algn="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$8,000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450" spc="-10" dirty="0">
                          <a:latin typeface="Roboto"/>
                          <a:cs typeface="Roboto"/>
                        </a:rPr>
                        <a:t>$7,800</a:t>
                      </a:r>
                      <a:endParaRPr sz="1450">
                        <a:latin typeface="Roboto"/>
                        <a:cs typeface="Roboto"/>
                      </a:endParaRPr>
                    </a:p>
                  </a:txBody>
                  <a:tcPr marL="0" marR="0" marT="58419" marB="0">
                    <a:lnT w="9525">
                      <a:solidFill>
                        <a:srgbClr val="D0D5DA"/>
                      </a:solidFill>
                      <a:prstDash val="solid"/>
                    </a:lnT>
                    <a:lnB w="9525">
                      <a:solidFill>
                        <a:srgbClr val="D0D5D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7912100" y="1863129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32216" y="1778161"/>
            <a:ext cx="3540125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spc="-135" dirty="0">
                <a:solidFill>
                  <a:srgbClr val="12294A"/>
                </a:solidFill>
                <a:latin typeface="Roboto"/>
                <a:cs typeface="Roboto"/>
              </a:rPr>
              <a:t>Track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projected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vs.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actual</a:t>
            </a:r>
            <a:r>
              <a:rPr sz="2000" spc="-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85" dirty="0">
                <a:solidFill>
                  <a:srgbClr val="12294A"/>
                </a:solidFill>
                <a:latin typeface="Roboto"/>
                <a:cs typeface="Roboto"/>
              </a:rPr>
              <a:t>financial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32216" y="2073436"/>
            <a:ext cx="1333500" cy="3340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performance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12100" y="2644179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32216" y="2559211"/>
            <a:ext cx="3716020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Monitor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variances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0" dirty="0">
                <a:solidFill>
                  <a:srgbClr val="12294A"/>
                </a:solidFill>
                <a:latin typeface="Roboto"/>
                <a:cs typeface="Roboto"/>
              </a:rPr>
              <a:t>visually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with</a:t>
            </a:r>
            <a:r>
              <a:rPr sz="2000" spc="-15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95" dirty="0">
                <a:solidFill>
                  <a:srgbClr val="12294A"/>
                </a:solidFill>
                <a:latin typeface="Roboto"/>
                <a:cs typeface="Roboto"/>
              </a:rPr>
              <a:t>color 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coding</a:t>
            </a:r>
            <a:endParaRPr sz="2000">
              <a:latin typeface="Roboto"/>
              <a:cs typeface="Robo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12100" y="3434754"/>
            <a:ext cx="102870" cy="289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00" spc="-50" dirty="0">
                <a:solidFill>
                  <a:srgbClr val="FFD600"/>
                </a:solidFill>
                <a:latin typeface="Arial"/>
                <a:cs typeface="Arial"/>
              </a:rPr>
              <a:t>•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32216" y="3349786"/>
            <a:ext cx="3749040" cy="62928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259"/>
              </a:spcBef>
            </a:pPr>
            <a:r>
              <a:rPr sz="2000" spc="-114" dirty="0">
                <a:solidFill>
                  <a:srgbClr val="12294A"/>
                </a:solidFill>
                <a:latin typeface="Roboto"/>
                <a:cs typeface="Roboto"/>
              </a:rPr>
              <a:t>Update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10" dirty="0">
                <a:solidFill>
                  <a:srgbClr val="12294A"/>
                </a:solidFill>
                <a:latin typeface="Roboto"/>
                <a:cs typeface="Roboto"/>
              </a:rPr>
              <a:t>monthly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to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5" dirty="0">
                <a:solidFill>
                  <a:srgbClr val="12294A"/>
                </a:solidFill>
                <a:latin typeface="Roboto"/>
                <a:cs typeface="Roboto"/>
              </a:rPr>
              <a:t>maintain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2000" spc="-100" dirty="0">
                <a:solidFill>
                  <a:srgbClr val="12294A"/>
                </a:solidFill>
                <a:latin typeface="Roboto"/>
                <a:cs typeface="Roboto"/>
              </a:rPr>
              <a:t>financial </a:t>
            </a:r>
            <a:r>
              <a:rPr sz="2000" spc="-10" dirty="0">
                <a:solidFill>
                  <a:srgbClr val="12294A"/>
                </a:solidFill>
                <a:latin typeface="Roboto"/>
                <a:cs typeface="Roboto"/>
              </a:rPr>
              <a:t>control</a:t>
            </a:r>
            <a:endParaRPr sz="20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299" y="520223"/>
            <a:ext cx="34518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0" dirty="0"/>
              <a:t>Revenue</a:t>
            </a:r>
            <a:r>
              <a:rPr spc="-25" dirty="0"/>
              <a:t> </a:t>
            </a:r>
            <a:r>
              <a:rPr spc="-195" dirty="0"/>
              <a:t>Beyond</a:t>
            </a:r>
            <a:r>
              <a:rPr spc="-25" dirty="0"/>
              <a:t> </a:t>
            </a:r>
            <a:r>
              <a:rPr spc="-120" dirty="0"/>
              <a:t>Dues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4100" y="1786096"/>
            <a:ext cx="3122930" cy="1677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32410" indent="-219710">
              <a:lnSpc>
                <a:spcPct val="100000"/>
              </a:lnSpc>
              <a:spcBef>
                <a:spcPts val="135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9" baseline="1207" dirty="0">
                <a:solidFill>
                  <a:srgbClr val="12294A"/>
                </a:solidFill>
                <a:latin typeface="Roboto"/>
                <a:cs typeface="Roboto"/>
              </a:rPr>
              <a:t>Host</a:t>
            </a:r>
            <a:r>
              <a:rPr sz="3450" spc="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fundraising</a:t>
            </a:r>
            <a:r>
              <a:rPr sz="3450" spc="15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events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65" baseline="1207" dirty="0">
                <a:solidFill>
                  <a:srgbClr val="12294A"/>
                </a:solidFill>
                <a:latin typeface="Roboto"/>
                <a:cs typeface="Roboto"/>
              </a:rPr>
              <a:t>Bar/canteen</a:t>
            </a:r>
            <a:r>
              <a:rPr sz="3450" spc="37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5" baseline="1207" dirty="0">
                <a:solidFill>
                  <a:srgbClr val="12294A"/>
                </a:solidFill>
                <a:latin typeface="Roboto"/>
                <a:cs typeface="Roboto"/>
              </a:rPr>
              <a:t>revenues</a:t>
            </a:r>
            <a:endParaRPr sz="3450" baseline="1207">
              <a:latin typeface="Roboto"/>
              <a:cs typeface="Roboto"/>
            </a:endParaRPr>
          </a:p>
          <a:p>
            <a:pPr marL="232410" indent="-219710">
              <a:lnSpc>
                <a:spcPct val="100000"/>
              </a:lnSpc>
              <a:spcBef>
                <a:spcPts val="2340"/>
              </a:spcBef>
              <a:buClr>
                <a:srgbClr val="FFD600"/>
              </a:buClr>
              <a:buSzPct val="73913"/>
              <a:buFont typeface="Arial"/>
              <a:buChar char="•"/>
              <a:tabLst>
                <a:tab pos="232410" algn="l"/>
              </a:tabLst>
            </a:pP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Seek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72" baseline="1207" dirty="0">
                <a:solidFill>
                  <a:srgbClr val="12294A"/>
                </a:solidFill>
                <a:latin typeface="Roboto"/>
                <a:cs typeface="Roboto"/>
              </a:rPr>
              <a:t>grants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95" baseline="1207" dirty="0">
                <a:solidFill>
                  <a:srgbClr val="12294A"/>
                </a:solidFill>
                <a:latin typeface="Roboto"/>
                <a:cs typeface="Roboto"/>
              </a:rPr>
              <a:t>&amp;</a:t>
            </a:r>
            <a:r>
              <a:rPr sz="3450" spc="-44" baseline="1207" dirty="0">
                <a:solidFill>
                  <a:srgbClr val="12294A"/>
                </a:solidFill>
                <a:latin typeface="Roboto"/>
                <a:cs typeface="Roboto"/>
              </a:rPr>
              <a:t> </a:t>
            </a:r>
            <a:r>
              <a:rPr sz="3450" spc="-142" baseline="1207" dirty="0">
                <a:solidFill>
                  <a:srgbClr val="12294A"/>
                </a:solidFill>
                <a:latin typeface="Roboto"/>
                <a:cs typeface="Roboto"/>
              </a:rPr>
              <a:t>donations</a:t>
            </a:r>
            <a:endParaRPr sz="3450" baseline="1207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2294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799</Words>
  <Application>Microsoft Office PowerPoint</Application>
  <PresentationFormat>Custom</PresentationFormat>
  <Paragraphs>211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Arial</vt:lpstr>
      <vt:lpstr>Arial Nova</vt:lpstr>
      <vt:lpstr>Barlow</vt:lpstr>
      <vt:lpstr>Eras Medium ITC</vt:lpstr>
      <vt:lpstr>IBM Plex Sans Light</vt:lpstr>
      <vt:lpstr>Lucida Sans</vt:lpstr>
      <vt:lpstr>Noto Sans JP Medium</vt:lpstr>
      <vt:lpstr>Roboto</vt:lpstr>
      <vt:lpstr>Roboto Medium</vt:lpstr>
      <vt:lpstr>Times New Roman</vt:lpstr>
      <vt:lpstr>Trebuchet MS</vt:lpstr>
      <vt:lpstr>Office Theme</vt:lpstr>
      <vt:lpstr>Financial Stewardship for VFW Quartermasters</vt:lpstr>
      <vt:lpstr>Letter from Ryan Mack (Excerpts) "</vt:lpstr>
      <vt:lpstr>Letter Takeaways</vt:lpstr>
      <vt:lpstr>Agenda</vt:lpstr>
      <vt:lpstr>Overall Financial Health</vt:lpstr>
      <vt:lpstr>Sustainability Mindset</vt:lpstr>
      <vt:lpstr>Budgeting for Impact</vt:lpstr>
      <vt:lpstr>Budget Template Example</vt:lpstr>
      <vt:lpstr>Revenue Beyond Dues</vt:lpstr>
      <vt:lpstr>Fundraising Event Analysis (Manual p.27)</vt:lpstr>
      <vt:lpstr>Membership as Revenue</vt:lpstr>
      <vt:lpstr>Compliance Basics</vt:lpstr>
      <vt:lpstr>Monthly Financial Reports</vt:lpstr>
      <vt:lpstr>Payment Processes</vt:lpstr>
      <vt:lpstr>Cash Controls</vt:lpstr>
      <vt:lpstr>Asset Management</vt:lpstr>
      <vt:lpstr>Audit Readiness</vt:lpstr>
      <vt:lpstr>Professional Communications</vt:lpstr>
      <vt:lpstr>Resolution &amp; Governance</vt:lpstr>
      <vt:lpstr>Officer Coordination</vt:lpstr>
      <vt:lpstr>Case Study</vt:lpstr>
      <vt:lpstr>Your Role as Fiscal Leader</vt:lpstr>
      <vt:lpstr>Creating an Effective Transition Strategy</vt:lpstr>
      <vt:lpstr>Getting Youth Involved</vt:lpstr>
      <vt:lpstr>Getting Creative with Fundraising Partnerships</vt:lpstr>
      <vt:lpstr>Key Takeaways</vt:lpstr>
      <vt:lpstr>Closing &amp; Call to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Stewardship for VFW Quartermasters</dc:title>
  <dc:creator>Joe Figueira</dc:creator>
  <cp:lastModifiedBy>Joe Figueira</cp:lastModifiedBy>
  <cp:revision>2</cp:revision>
  <dcterms:created xsi:type="dcterms:W3CDTF">2025-08-10T05:29:01Z</dcterms:created>
  <dcterms:modified xsi:type="dcterms:W3CDTF">2025-08-26T12:38:06Z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2025-08-10T00:00:00Z</vt:filetime>
  </property>
  <property fmtid="{D5CDD505-2E9C-101B-9397-08002B2CF9AE}" pid="3" name="Producer">
    <vt:lpwstr>pypdf</vt:lpwstr>
  </property>
  <property fmtid="{D5CDD505-2E9C-101B-9397-08002B2CF9AE}" pid="4" name="LastSaved">
    <vt:filetime>2025-08-10T00:00:00Z</vt:filetime>
  </property>
</Properties>
</file>