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7" r:id="rId6"/>
    <p:sldId id="258" r:id="rId7"/>
    <p:sldId id="259" r:id="rId8"/>
    <p:sldId id="262" r:id="rId9"/>
    <p:sldId id="261" r:id="rId10"/>
    <p:sldId id="268" r:id="rId11"/>
    <p:sldId id="269" r:id="rId12"/>
    <p:sldId id="264" r:id="rId13"/>
    <p:sldId id="270" r:id="rId14"/>
    <p:sldId id="263" r:id="rId15"/>
    <p:sldId id="260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EC0D58-0C1E-C2A9-D998-1AD0B9958C01}" name="Carla Scott" initials="CS" userId="d70ecf03be9037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DE510-2DD4-4F1F-8EF8-B1959CE548A4}" v="1" dt="2025-08-26T14:03:55.076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7" autoAdjust="0"/>
    <p:restoredTop sz="94706" autoAdjust="0"/>
  </p:normalViewPr>
  <p:slideViewPr>
    <p:cSldViewPr>
      <p:cViewPr varScale="1">
        <p:scale>
          <a:sx n="124" d="100"/>
          <a:sy n="124" d="100"/>
        </p:scale>
        <p:origin x="138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sistant Adjutant" userId="e16fbea7-2392-4e85-8d59-478d9b16321f" providerId="ADAL" clId="{9B6DE510-2DD4-4F1F-8EF8-B1959CE548A4}"/>
    <pc:docChg chg="addSld delSld modSld">
      <pc:chgData name="Assistant Adjutant" userId="e16fbea7-2392-4e85-8d59-478d9b16321f" providerId="ADAL" clId="{9B6DE510-2DD4-4F1F-8EF8-B1959CE548A4}" dt="2025-08-26T14:04:00.028" v="32" actId="20577"/>
      <pc:docMkLst>
        <pc:docMk/>
      </pc:docMkLst>
      <pc:sldChg chg="modSp mod">
        <pc:chgData name="Assistant Adjutant" userId="e16fbea7-2392-4e85-8d59-478d9b16321f" providerId="ADAL" clId="{9B6DE510-2DD4-4F1F-8EF8-B1959CE548A4}" dt="2025-08-26T14:04:00.028" v="32" actId="20577"/>
        <pc:sldMkLst>
          <pc:docMk/>
          <pc:sldMk cId="4025013544" sldId="256"/>
        </pc:sldMkLst>
        <pc:spChg chg="mod">
          <ac:chgData name="Assistant Adjutant" userId="e16fbea7-2392-4e85-8d59-478d9b16321f" providerId="ADAL" clId="{9B6DE510-2DD4-4F1F-8EF8-B1959CE548A4}" dt="2025-08-26T14:04:00.028" v="32" actId="20577"/>
          <ac:spMkLst>
            <pc:docMk/>
            <pc:sldMk cId="4025013544" sldId="256"/>
            <ac:spMk id="7" creationId="{6A43C3DA-BD5E-55C8-82A3-65D43DE80A7D}"/>
          </ac:spMkLst>
        </pc:spChg>
      </pc:sldChg>
      <pc:sldChg chg="modSp mod">
        <pc:chgData name="Assistant Adjutant" userId="e16fbea7-2392-4e85-8d59-478d9b16321f" providerId="ADAL" clId="{9B6DE510-2DD4-4F1F-8EF8-B1959CE548A4}" dt="2025-08-25T15:03:25.170" v="18" actId="20577"/>
        <pc:sldMkLst>
          <pc:docMk/>
          <pc:sldMk cId="1361702343" sldId="263"/>
        </pc:sldMkLst>
        <pc:spChg chg="mod">
          <ac:chgData name="Assistant Adjutant" userId="e16fbea7-2392-4e85-8d59-478d9b16321f" providerId="ADAL" clId="{9B6DE510-2DD4-4F1F-8EF8-B1959CE548A4}" dt="2025-08-25T15:03:25.170" v="18" actId="20577"/>
          <ac:spMkLst>
            <pc:docMk/>
            <pc:sldMk cId="1361702343" sldId="263"/>
            <ac:spMk id="3" creationId="{4BB9A02C-F9C0-BF7F-DCE3-EAC3D6CD752C}"/>
          </ac:spMkLst>
        </pc:spChg>
      </pc:sldChg>
      <pc:sldChg chg="new del">
        <pc:chgData name="Assistant Adjutant" userId="e16fbea7-2392-4e85-8d59-478d9b16321f" providerId="ADAL" clId="{9B6DE510-2DD4-4F1F-8EF8-B1959CE548A4}" dt="2025-08-25T16:02:47.266" v="20" actId="2696"/>
        <pc:sldMkLst>
          <pc:docMk/>
          <pc:sldMk cId="864398006" sldId="2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8/26/2025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8/26/2025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C85DD6-EC77-C7F0-9609-38E63FC6D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1" y="2495260"/>
            <a:ext cx="9753600" cy="2871602"/>
          </a:xfrm>
        </p:spPr>
        <p:txBody>
          <a:bodyPr/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7" name="Picture 10" descr="Image result for vfw voice of democracy 2024">
            <a:extLst>
              <a:ext uri="{FF2B5EF4-FFF2-40B4-BE49-F238E27FC236}">
                <a16:creationId xmlns:a16="http://schemas.microsoft.com/office/drawing/2014/main" id="{F437E039-C878-BA6F-F9CF-AAD6F7EEA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51" y="5366862"/>
            <a:ext cx="852562" cy="11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mage result for vfw patriots pen 2024">
            <a:extLst>
              <a:ext uri="{FF2B5EF4-FFF2-40B4-BE49-F238E27FC236}">
                <a16:creationId xmlns:a16="http://schemas.microsoft.com/office/drawing/2014/main" id="{B912C7DD-1C18-F2C4-883F-15DC520B93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5349920"/>
            <a:ext cx="1186159" cy="12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mage result for vfw youth essay 2024">
            <a:extLst>
              <a:ext uri="{FF2B5EF4-FFF2-40B4-BE49-F238E27FC236}">
                <a16:creationId xmlns:a16="http://schemas.microsoft.com/office/drawing/2014/main" id="{F6699073-97BE-D872-8FB4-0D1D47708C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5" y="5349920"/>
            <a:ext cx="1158449" cy="10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295DCC-93BC-FF89-FCFD-F5BC911AA9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4025" y="274638"/>
            <a:ext cx="952327" cy="9523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983872-391E-F695-8FB2-C47D5560040B}"/>
              </a:ext>
            </a:extLst>
          </p:cNvPr>
          <p:cNvCxnSpPr>
            <a:cxnSpLocks/>
          </p:cNvCxnSpPr>
          <p:nvPr userDrawn="1"/>
        </p:nvCxnSpPr>
        <p:spPr>
          <a:xfrm>
            <a:off x="7161212" y="1226965"/>
            <a:ext cx="434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EE152DC3-5AC6-2613-B71C-5909C53F02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09" y="153227"/>
            <a:ext cx="1098616" cy="115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E2809B-17D8-3B7F-0530-3F39EE2F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1212" y="200465"/>
            <a:ext cx="4343400" cy="942532"/>
          </a:xfrm>
        </p:spPr>
        <p:txBody>
          <a:bodyPr>
            <a:normAutofit/>
          </a:bodyPr>
          <a:lstStyle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Washington Youth Programs 2025-2026</a:t>
            </a:r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ed.leopold5702@gmail.com" TargetMode="External"/><Relationship Id="rId2" Type="http://schemas.openxmlformats.org/officeDocument/2006/relationships/hyperlink" Target="mailto:scottcs1031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ruett.brandon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fwwa.org/di/vfw/v2/default.asp?pid=10152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vfwwa.org/di/vfw/v2/default.asp?pid=14249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scholarsapp.com/logi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cholarsapp.com/logi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vfwwa.org/di/vfw/v2/default.asp?pid=14769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9A49C-BDFE-21C6-14FE-DBDE85A6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743200"/>
            <a:ext cx="4419600" cy="3338270"/>
          </a:xfrm>
        </p:spPr>
        <p:txBody>
          <a:bodyPr>
            <a:normAutofit fontScale="92500"/>
          </a:bodyPr>
          <a:lstStyle/>
          <a:p>
            <a:r>
              <a:rPr lang="en-US" sz="2200" b="1" dirty="0"/>
              <a:t>Washington Youth Essay Program</a:t>
            </a:r>
          </a:p>
          <a:p>
            <a:pPr lvl="1"/>
            <a:r>
              <a:rPr lang="en-US" dirty="0"/>
              <a:t>Grades 3 - 5</a:t>
            </a:r>
          </a:p>
          <a:p>
            <a:pPr lvl="1"/>
            <a:r>
              <a:rPr lang="en-US" dirty="0"/>
              <a:t>Department Chairman: Carla Scott</a:t>
            </a:r>
          </a:p>
          <a:p>
            <a:pPr lvl="2"/>
            <a:r>
              <a:rPr lang="en-US" dirty="0"/>
              <a:t>Phone/Text: 509-680-0418    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>
                <a:hlinkClick r:id="rId2"/>
              </a:rPr>
              <a:t>scottcs1031@gmail.com</a:t>
            </a:r>
            <a:endParaRPr lang="en-US" dirty="0"/>
          </a:p>
          <a:p>
            <a:r>
              <a:rPr lang="en-US" sz="2200" b="1" dirty="0"/>
              <a:t>Patriots Pen Program</a:t>
            </a:r>
          </a:p>
          <a:p>
            <a:pPr lvl="1"/>
            <a:r>
              <a:rPr lang="en-US" dirty="0"/>
              <a:t>Grades 6 – 8</a:t>
            </a:r>
          </a:p>
          <a:p>
            <a:pPr lvl="1"/>
            <a:r>
              <a:rPr lang="en-US" dirty="0"/>
              <a:t>Department Chairman: Carla Scott</a:t>
            </a:r>
          </a:p>
          <a:p>
            <a:pPr lvl="2"/>
            <a:r>
              <a:rPr lang="en-US" dirty="0"/>
              <a:t>Phone/Text: 509-680-0418    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>
                <a:hlinkClick r:id="rId2"/>
              </a:rPr>
              <a:t>scottcs1031@gmail.com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43C3DA-BD5E-55C8-82A3-65D43DE80A7D}"/>
              </a:ext>
            </a:extLst>
          </p:cNvPr>
          <p:cNvSpPr txBox="1">
            <a:spLocks/>
          </p:cNvSpPr>
          <p:nvPr/>
        </p:nvSpPr>
        <p:spPr>
          <a:xfrm>
            <a:off x="6125710" y="2743200"/>
            <a:ext cx="5386058" cy="33382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Voice of Democracy Program</a:t>
            </a:r>
          </a:p>
          <a:p>
            <a:pPr lvl="1"/>
            <a:r>
              <a:rPr lang="en-US" dirty="0"/>
              <a:t>Grades 9 – 12</a:t>
            </a:r>
          </a:p>
          <a:p>
            <a:pPr lvl="1"/>
            <a:r>
              <a:rPr lang="en-US" dirty="0"/>
              <a:t>Department Chairman: Fred Leopold</a:t>
            </a:r>
          </a:p>
          <a:p>
            <a:pPr lvl="2"/>
            <a:r>
              <a:rPr lang="en-US" dirty="0"/>
              <a:t>Phone/Text: 253-225-5076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>
                <a:hlinkClick r:id="rId3"/>
              </a:rPr>
              <a:t>fred.leopold5702@gmail.com</a:t>
            </a:r>
            <a:endParaRPr lang="en-US" dirty="0"/>
          </a:p>
          <a:p>
            <a:r>
              <a:rPr lang="en-US" b="1" dirty="0"/>
              <a:t>Teacher of the Year</a:t>
            </a:r>
          </a:p>
          <a:p>
            <a:pPr lvl="1"/>
            <a:r>
              <a:rPr lang="en-US" dirty="0"/>
              <a:t>Elementary, Middle &amp; High School</a:t>
            </a:r>
          </a:p>
          <a:p>
            <a:pPr lvl="1"/>
            <a:r>
              <a:rPr lang="en-US" dirty="0"/>
              <a:t>Department Chairman: Brandon Pruitt</a:t>
            </a:r>
          </a:p>
          <a:p>
            <a:pPr lvl="2"/>
            <a:r>
              <a:rPr lang="en-US" dirty="0"/>
              <a:t>Phone/Text: 541-399-5409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>
                <a:hlinkClick r:id="rId4"/>
              </a:rPr>
              <a:t>pruett.brandon@yahoo.com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7D5FD2-641C-D42E-4C22-1E16E6E15AB1}"/>
              </a:ext>
            </a:extLst>
          </p:cNvPr>
          <p:cNvCxnSpPr>
            <a:cxnSpLocks/>
          </p:cNvCxnSpPr>
          <p:nvPr/>
        </p:nvCxnSpPr>
        <p:spPr>
          <a:xfrm>
            <a:off x="5789612" y="3028013"/>
            <a:ext cx="0" cy="23516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8B923F-EAE9-0227-76D6-01ABD98DFBB5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91F8E-275E-A0B9-30FA-43947F9EC256}"/>
              </a:ext>
            </a:extLst>
          </p:cNvPr>
          <p:cNvSpPr txBox="1"/>
          <p:nvPr/>
        </p:nvSpPr>
        <p:spPr>
          <a:xfrm>
            <a:off x="-9083" y="1393231"/>
            <a:ext cx="1218882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Youth Programs &amp;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 of the Year Contacts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2FFE2-A376-3AEE-FE31-0BAABA02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2286000"/>
            <a:ext cx="10134600" cy="28716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Make sure your Teacher is from Washington State</a:t>
            </a:r>
          </a:p>
          <a:p>
            <a:r>
              <a:rPr lang="en-US" dirty="0"/>
              <a:t>Application can be found on the Department Website under </a:t>
            </a:r>
            <a:r>
              <a:rPr lang="en-US" dirty="0">
                <a:hlinkClick r:id="rId2"/>
              </a:rPr>
              <a:t>Programs</a:t>
            </a:r>
            <a:endParaRPr lang="en-US" dirty="0"/>
          </a:p>
          <a:p>
            <a:r>
              <a:rPr lang="en-US" dirty="0"/>
              <a:t>Minimum requirements are a 1-page resume and a head &amp; shoulder photo </a:t>
            </a:r>
          </a:p>
          <a:p>
            <a:r>
              <a:rPr lang="en-US" dirty="0"/>
              <a:t>Maximum of 5 pages of documentation such as letters of recommendation, newspaper article, references, etc. </a:t>
            </a:r>
          </a:p>
          <a:p>
            <a:r>
              <a:rPr lang="en-US" dirty="0"/>
              <a:t>Posts may submit one (1) from each level (Elementary, Middle, High School) to move from Post to District. District will submit one (1) from each level to move to state. </a:t>
            </a:r>
          </a:p>
          <a:p>
            <a:r>
              <a:rPr lang="en-US" dirty="0"/>
              <a:t>Deadlines are the same as the Youth Program deadlines.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8C42C-1C18-3F67-3DEE-67F1E036D5EA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Teacher of the Year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556C8-28B7-5086-9B9D-FD19B2BEC73B}"/>
              </a:ext>
            </a:extLst>
          </p:cNvPr>
          <p:cNvSpPr txBox="1"/>
          <p:nvPr/>
        </p:nvSpPr>
        <p:spPr>
          <a:xfrm>
            <a:off x="0" y="1404932"/>
            <a:ext cx="121888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 of the Year Program Guidelines</a:t>
            </a:r>
          </a:p>
        </p:txBody>
      </p:sp>
    </p:spTree>
    <p:extLst>
      <p:ext uri="{BB962C8B-B14F-4D97-AF65-F5344CB8AC3E}">
        <p14:creationId xmlns:p14="http://schemas.microsoft.com/office/powerpoint/2010/main" val="25273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9A02C-F9C0-BF7F-DCE3-EAC3D6CD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0" y="2743201"/>
            <a:ext cx="9753600" cy="2286000"/>
          </a:xfrm>
        </p:spPr>
        <p:txBody>
          <a:bodyPr>
            <a:normAutofit/>
          </a:bodyPr>
          <a:lstStyle/>
          <a:p>
            <a:r>
              <a:rPr lang="en-US" b="1" dirty="0"/>
              <a:t>OCTOBER 31 </a:t>
            </a:r>
            <a:r>
              <a:rPr lang="en-US" dirty="0"/>
              <a:t>– All entries due to Posts</a:t>
            </a:r>
          </a:p>
          <a:p>
            <a:r>
              <a:rPr lang="en-US" b="1" dirty="0"/>
              <a:t>NOVEMBER 15 </a:t>
            </a:r>
            <a:r>
              <a:rPr lang="en-US" dirty="0"/>
              <a:t>– Post winners due to District</a:t>
            </a:r>
          </a:p>
          <a:p>
            <a:r>
              <a:rPr lang="en-US" b="1" dirty="0"/>
              <a:t>DECEMBER 15</a:t>
            </a:r>
            <a:r>
              <a:rPr lang="en-US" b="1" baseline="30000" dirty="0"/>
              <a:t> </a:t>
            </a:r>
            <a:r>
              <a:rPr lang="en-US" dirty="0"/>
              <a:t> – District winners due to Department </a:t>
            </a:r>
          </a:p>
          <a:p>
            <a:pPr lvl="1"/>
            <a:r>
              <a:rPr lang="en-US" dirty="0"/>
              <a:t>Note: It is preferred to have District Youth Essay winners scanned and submitted to the Department Chairman via email instead of mailing.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1ADA8-0B2C-0B6E-4173-10AF003DEF74}"/>
              </a:ext>
            </a:extLst>
          </p:cNvPr>
          <p:cNvSpPr txBox="1"/>
          <p:nvPr/>
        </p:nvSpPr>
        <p:spPr>
          <a:xfrm>
            <a:off x="455611" y="1423264"/>
            <a:ext cx="11277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Deadlines to Remember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Youth Essay, Patriots Pen, VOD, Teacher of the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8B444-C3A6-194B-B266-75A6CA3820B9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13617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E55B1-E250-E66B-80D1-65297D294610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46324-D9E3-733A-B2A0-6D051F44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98" y="2000250"/>
            <a:ext cx="1546627" cy="285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22EB17-6C5F-460A-3DBD-C376CE2F0476}"/>
              </a:ext>
            </a:extLst>
          </p:cNvPr>
          <p:cNvSpPr/>
          <p:nvPr/>
        </p:nvSpPr>
        <p:spPr>
          <a:xfrm>
            <a:off x="4570412" y="2967335"/>
            <a:ext cx="335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883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41D5853-9F16-5FF3-3902-BE6307DB2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2667000"/>
            <a:ext cx="7696200" cy="3037427"/>
          </a:xfrm>
        </p:spPr>
        <p:txBody>
          <a:bodyPr>
            <a:normAutofit/>
          </a:bodyPr>
          <a:lstStyle/>
          <a:p>
            <a:r>
              <a:rPr lang="en-US" sz="2400" b="1" dirty="0"/>
              <a:t>Youth Essay Program</a:t>
            </a:r>
          </a:p>
          <a:p>
            <a:pPr lvl="1"/>
            <a:r>
              <a:rPr lang="en-US" dirty="0"/>
              <a:t>Grades 3-5</a:t>
            </a:r>
          </a:p>
          <a:p>
            <a:pPr lvl="1"/>
            <a:r>
              <a:rPr lang="en-US" dirty="0"/>
              <a:t>Up to 250 words</a:t>
            </a:r>
          </a:p>
          <a:p>
            <a:pPr lvl="1"/>
            <a:r>
              <a:rPr lang="en-US" dirty="0"/>
              <a:t>Entries due to Post no later than Oct 31, 2025.</a:t>
            </a:r>
          </a:p>
          <a:p>
            <a:pPr lvl="1"/>
            <a:r>
              <a:rPr lang="en-US" dirty="0"/>
              <a:t>Program rules and guidance available on Department website on the </a:t>
            </a:r>
            <a:r>
              <a:rPr lang="en-US" dirty="0">
                <a:hlinkClick r:id="rId2"/>
              </a:rPr>
              <a:t>Washington Youth Essay webpage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AF254-BEF7-AFA0-8F4F-9446457D5C67}"/>
              </a:ext>
            </a:extLst>
          </p:cNvPr>
          <p:cNvSpPr txBox="1"/>
          <p:nvPr/>
        </p:nvSpPr>
        <p:spPr>
          <a:xfrm>
            <a:off x="569912" y="1308964"/>
            <a:ext cx="11049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“How I Respect the American Flag”</a:t>
            </a:r>
          </a:p>
        </p:txBody>
      </p:sp>
      <p:pic>
        <p:nvPicPr>
          <p:cNvPr id="9" name="Picture 14" descr="Image result for vfw youth essay 2024">
            <a:extLst>
              <a:ext uri="{FF2B5EF4-FFF2-40B4-BE49-F238E27FC236}">
                <a16:creationId xmlns:a16="http://schemas.microsoft.com/office/drawing/2014/main" id="{FA73188D-56E9-B76D-E5AB-7485A5D7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2" y="1817032"/>
            <a:ext cx="2087012" cy="18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F768F-D450-DBDE-3BE0-6B40C4EFE21F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35753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D3C89-9F8C-607F-6901-DC24E89B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2883729"/>
            <a:ext cx="9753600" cy="2297871"/>
          </a:xfrm>
        </p:spPr>
        <p:txBody>
          <a:bodyPr/>
          <a:lstStyle/>
          <a:p>
            <a:r>
              <a:rPr lang="en-US" sz="2400" b="1" dirty="0"/>
              <a:t>Patriots Pen Program</a:t>
            </a:r>
          </a:p>
          <a:p>
            <a:pPr lvl="1"/>
            <a:r>
              <a:rPr lang="en-US" dirty="0"/>
              <a:t>Grades 6-8</a:t>
            </a:r>
          </a:p>
          <a:p>
            <a:pPr lvl="1"/>
            <a:r>
              <a:rPr lang="en-US" dirty="0"/>
              <a:t>300 – 400 words</a:t>
            </a:r>
          </a:p>
          <a:p>
            <a:pPr lvl="1"/>
            <a:r>
              <a:rPr lang="en-US" dirty="0"/>
              <a:t>Entries due to Posts no later than Oct 31, 2025</a:t>
            </a:r>
          </a:p>
          <a:p>
            <a:pPr lvl="1"/>
            <a:r>
              <a:rPr lang="en-US" dirty="0"/>
              <a:t>Entries submitted via </a:t>
            </a:r>
            <a:r>
              <a:rPr lang="en-US" dirty="0">
                <a:hlinkClick r:id="rId2"/>
              </a:rPr>
              <a:t>Scholar’s App</a:t>
            </a:r>
            <a:r>
              <a:rPr lang="en-US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C0AE-553D-63D4-36E8-51DA0F0268E1}"/>
              </a:ext>
            </a:extLst>
          </p:cNvPr>
          <p:cNvSpPr txBox="1"/>
          <p:nvPr/>
        </p:nvSpPr>
        <p:spPr>
          <a:xfrm>
            <a:off x="455612" y="1343294"/>
            <a:ext cx="11277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 Showing Patriotism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Support for Our Country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B5C8D-9401-39A1-3CF4-CB85517D4DE8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pic>
        <p:nvPicPr>
          <p:cNvPr id="5" name="Picture 12" descr="Image result for vfw patriots pen 2024">
            <a:extLst>
              <a:ext uri="{FF2B5EF4-FFF2-40B4-BE49-F238E27FC236}">
                <a16:creationId xmlns:a16="http://schemas.microsoft.com/office/drawing/2014/main" id="{58FA6590-4E9A-E6BC-1920-5A368E98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90" y="1876865"/>
            <a:ext cx="180622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89AFE9-5F2C-2C3C-30F6-7CDFD483C095}"/>
              </a:ext>
            </a:extLst>
          </p:cNvPr>
          <p:cNvSpPr txBox="1"/>
          <p:nvPr/>
        </p:nvSpPr>
        <p:spPr>
          <a:xfrm>
            <a:off x="455612" y="1339435"/>
            <a:ext cx="11277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 Showing Patriotism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Support for Our Country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27638C-126F-75A1-ABA5-0F9590A2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2883729"/>
            <a:ext cx="9753600" cy="3037427"/>
          </a:xfrm>
        </p:spPr>
        <p:txBody>
          <a:bodyPr/>
          <a:lstStyle/>
          <a:p>
            <a:r>
              <a:rPr lang="en-US" sz="2400" b="1" dirty="0"/>
              <a:t>Voice of Democracy Program</a:t>
            </a:r>
          </a:p>
          <a:p>
            <a:pPr lvl="1"/>
            <a:r>
              <a:rPr lang="en-US" dirty="0"/>
              <a:t>Grades 9-12</a:t>
            </a:r>
          </a:p>
          <a:p>
            <a:pPr lvl="1"/>
            <a:r>
              <a:rPr lang="en-US" dirty="0"/>
              <a:t>3-5 minute audio essay plus transcript</a:t>
            </a:r>
          </a:p>
          <a:p>
            <a:pPr lvl="1"/>
            <a:r>
              <a:rPr lang="en-US" dirty="0"/>
              <a:t>Entries due to Posts no later than Oct 31, 2025</a:t>
            </a:r>
          </a:p>
          <a:p>
            <a:pPr lvl="1"/>
            <a:r>
              <a:rPr lang="en-US" dirty="0"/>
              <a:t>Entries submitted via </a:t>
            </a:r>
            <a:r>
              <a:rPr lang="en-US" dirty="0">
                <a:hlinkClick r:id="rId2"/>
              </a:rPr>
              <a:t>Scholar’s App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05169-135C-E98B-0E6E-6BC0C1617C61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pic>
        <p:nvPicPr>
          <p:cNvPr id="5" name="Picture 10" descr="Image result for vfw voice of democracy 2024">
            <a:extLst>
              <a:ext uri="{FF2B5EF4-FFF2-40B4-BE49-F238E27FC236}">
                <a16:creationId xmlns:a16="http://schemas.microsoft.com/office/drawing/2014/main" id="{0A9D2E77-5EBA-F3AD-6012-3353EDD3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539" y="1752600"/>
            <a:ext cx="140885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C7EDF-B569-5C1E-2042-26DD3D5BB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2667000"/>
            <a:ext cx="9753600" cy="3037427"/>
          </a:xfrm>
        </p:spPr>
        <p:txBody>
          <a:bodyPr/>
          <a:lstStyle/>
          <a:p>
            <a:r>
              <a:rPr lang="en-US" dirty="0"/>
              <a:t>Anonymity</a:t>
            </a:r>
          </a:p>
          <a:p>
            <a:pPr lvl="1"/>
            <a:r>
              <a:rPr lang="en-US" dirty="0"/>
              <a:t>Must not mention names, schools, cities, age, grades in their essays</a:t>
            </a:r>
          </a:p>
          <a:p>
            <a:r>
              <a:rPr lang="en-US" dirty="0"/>
              <a:t>Word Count is met for Youth Essay and Patriot Pen and Time Limit is met for Voice of Democracy.</a:t>
            </a:r>
          </a:p>
          <a:p>
            <a:r>
              <a:rPr lang="en-US" dirty="0"/>
              <a:t>Ensure the Youth Essay forms are COMPLETELY filled out, LEGIBLE, and signed by the parent.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DD86F-DF3E-793B-27BB-6BF852153ADC}"/>
              </a:ext>
            </a:extLst>
          </p:cNvPr>
          <p:cNvSpPr txBox="1"/>
          <p:nvPr/>
        </p:nvSpPr>
        <p:spPr>
          <a:xfrm>
            <a:off x="1217612" y="1308964"/>
            <a:ext cx="10439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Entries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0BA82-B4DB-2829-4BF9-966A42FB1812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729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395A13-4A96-474F-BC56-FC1BEC3FCB42}"/>
              </a:ext>
            </a:extLst>
          </p:cNvPr>
          <p:cNvSpPr txBox="1"/>
          <p:nvPr/>
        </p:nvSpPr>
        <p:spPr>
          <a:xfrm>
            <a:off x="531812" y="1371600"/>
            <a:ext cx="11125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Scholar’s App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72E9D-D139-D962-2847-365C8BE81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2455357"/>
            <a:ext cx="10896600" cy="16594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Post &amp; District access granted by Department. Email sent a few months ago.</a:t>
            </a:r>
          </a:p>
          <a:p>
            <a:r>
              <a:rPr lang="en-US" dirty="0"/>
              <a:t>Flyers with separate QR Codes for Patriots Pen and Voice of Democracy available this year. </a:t>
            </a:r>
          </a:p>
          <a:p>
            <a:pPr lvl="1"/>
            <a:r>
              <a:rPr lang="en-US" dirty="0"/>
              <a:t>Flyers can only be created at the Post level</a:t>
            </a:r>
          </a:p>
          <a:p>
            <a:r>
              <a:rPr lang="en-US" dirty="0"/>
              <a:t>All Training Videos and Guides can be found on the </a:t>
            </a:r>
            <a:r>
              <a:rPr lang="en-US" dirty="0">
                <a:hlinkClick r:id="rId2"/>
              </a:rPr>
              <a:t>Resourses</a:t>
            </a:r>
            <a:r>
              <a:rPr lang="en-US" dirty="0"/>
              <a:t> page of the Department Website.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0EC49-8DE5-C74A-19CB-13035C2F8BC0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1794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2951A-8BF0-DE38-B903-C0156F7D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812" y="1295400"/>
            <a:ext cx="6421631" cy="3962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719F0-060F-6C72-6256-2C194DB95B3D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00F01-D974-E724-1C2B-137FB58C6BA7}"/>
              </a:ext>
            </a:extLst>
          </p:cNvPr>
          <p:cNvSpPr txBox="1"/>
          <p:nvPr/>
        </p:nvSpPr>
        <p:spPr>
          <a:xfrm>
            <a:off x="836611" y="2818586"/>
            <a:ext cx="41640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 App Training Videos for Posts and District Chairmen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4C12F8-C9B3-7344-57E1-5E59EC3785FB}"/>
              </a:ext>
            </a:extLst>
          </p:cNvPr>
          <p:cNvSpPr txBox="1"/>
          <p:nvPr/>
        </p:nvSpPr>
        <p:spPr>
          <a:xfrm>
            <a:off x="885339" y="4708166"/>
            <a:ext cx="375333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Guides for Students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05FAB07-6167-EF0F-A6E3-9DAD6A7560E8}"/>
              </a:ext>
            </a:extLst>
          </p:cNvPr>
          <p:cNvSpPr/>
          <p:nvPr/>
        </p:nvSpPr>
        <p:spPr>
          <a:xfrm>
            <a:off x="4880768" y="3126581"/>
            <a:ext cx="914400" cy="1524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B9712B4-79E1-EBF2-DDBD-E00902BF3E81}"/>
              </a:ext>
            </a:extLst>
          </p:cNvPr>
          <p:cNvSpPr/>
          <p:nvPr/>
        </p:nvSpPr>
        <p:spPr>
          <a:xfrm>
            <a:off x="4838699" y="4862945"/>
            <a:ext cx="914400" cy="15240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0FEBD-B576-8F66-0353-D3D865E7B20B}"/>
              </a:ext>
            </a:extLst>
          </p:cNvPr>
          <p:cNvSpPr txBox="1"/>
          <p:nvPr/>
        </p:nvSpPr>
        <p:spPr>
          <a:xfrm>
            <a:off x="556418" y="1353738"/>
            <a:ext cx="4724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Guides &amp; Slides</a:t>
            </a:r>
          </a:p>
        </p:txBody>
      </p:sp>
    </p:spTree>
    <p:extLst>
      <p:ext uri="{BB962C8B-B14F-4D97-AF65-F5344CB8AC3E}">
        <p14:creationId xmlns:p14="http://schemas.microsoft.com/office/powerpoint/2010/main" val="41036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0455B7-308E-1E40-8642-3E4B5E55F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986398"/>
            <a:ext cx="4800600" cy="1500002"/>
          </a:xfrm>
        </p:spPr>
        <p:txBody>
          <a:bodyPr/>
          <a:lstStyle/>
          <a:p>
            <a:pPr marL="160020" indent="-342900"/>
            <a:r>
              <a:rPr lang="en-US" dirty="0"/>
              <a:t>Log Into Scholar’s App</a:t>
            </a:r>
          </a:p>
          <a:p>
            <a:pPr marL="160020" indent="-342900">
              <a:lnSpc>
                <a:spcPct val="40000"/>
              </a:lnSpc>
            </a:pPr>
            <a:r>
              <a:rPr lang="en-US" dirty="0"/>
              <a:t>Click on Suborganizations</a:t>
            </a:r>
          </a:p>
          <a:p>
            <a:pPr marL="160020" indent="-342900">
              <a:lnSpc>
                <a:spcPct val="40000"/>
              </a:lnSpc>
            </a:pPr>
            <a:r>
              <a:rPr lang="en-US" dirty="0"/>
              <a:t>Click on Download Flyer </a:t>
            </a:r>
          </a:p>
          <a:p>
            <a:pPr marL="160020" indent="-342900">
              <a:lnSpc>
                <a:spcPct val="40000"/>
              </a:lnSpc>
            </a:pPr>
            <a:r>
              <a:rPr lang="en-US" dirty="0"/>
              <a:t>Only available for Posts – not Districts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8987F-AED2-CB5F-C082-133EB314FD84}"/>
              </a:ext>
            </a:extLst>
          </p:cNvPr>
          <p:cNvSpPr txBox="1"/>
          <p:nvPr/>
        </p:nvSpPr>
        <p:spPr>
          <a:xfrm>
            <a:off x="0" y="1376527"/>
            <a:ext cx="121888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Create the Flyers on Scholar’s App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2E9C4-9580-2482-8F83-2FFFC3AB42AD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  <p:pic>
        <p:nvPicPr>
          <p:cNvPr id="3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640821-1FEC-4BBA-54D9-07AA5834B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2209800"/>
            <a:ext cx="8540451" cy="16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3DF3B-2594-58F6-A9B6-971C3039B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3212274"/>
            <a:ext cx="3429000" cy="1672281"/>
          </a:xfrm>
        </p:spPr>
        <p:txBody>
          <a:bodyPr/>
          <a:lstStyle/>
          <a:p>
            <a:pPr lvl="1"/>
            <a:r>
              <a:rPr lang="en-US" dirty="0"/>
              <a:t>1 winner for every 15 entries in EACH grade are sent to District</a:t>
            </a:r>
          </a:p>
          <a:p>
            <a:pPr lvl="1"/>
            <a:r>
              <a:rPr lang="en-US" dirty="0"/>
              <a:t>1 winner for each grade is sent to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E6FEA-C189-4F10-C1B7-A80A49007F0C}"/>
              </a:ext>
            </a:extLst>
          </p:cNvPr>
          <p:cNvSpPr txBox="1"/>
          <p:nvPr/>
        </p:nvSpPr>
        <p:spPr>
          <a:xfrm>
            <a:off x="379412" y="1365938"/>
            <a:ext cx="11430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Entries Are Advanced?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CA467-ABD2-1D42-6D10-6B166C4CD115}"/>
              </a:ext>
            </a:extLst>
          </p:cNvPr>
          <p:cNvSpPr txBox="1"/>
          <p:nvPr/>
        </p:nvSpPr>
        <p:spPr>
          <a:xfrm>
            <a:off x="1497087" y="2757854"/>
            <a:ext cx="18032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Youth Essay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3C14A6-716B-2648-B309-F7E840826F79}"/>
              </a:ext>
            </a:extLst>
          </p:cNvPr>
          <p:cNvSpPr txBox="1">
            <a:spLocks/>
          </p:cNvSpPr>
          <p:nvPr/>
        </p:nvSpPr>
        <p:spPr>
          <a:xfrm>
            <a:off x="4615922" y="3182586"/>
            <a:ext cx="3429000" cy="16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1 winner for every 15 entries are sent to District (all grades combined)</a:t>
            </a:r>
          </a:p>
          <a:p>
            <a:pPr lvl="1"/>
            <a:r>
              <a:rPr lang="en-US" dirty="0"/>
              <a:t>1 winner is sent to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60141-1872-FD71-FE48-C27180EB4E70}"/>
              </a:ext>
            </a:extLst>
          </p:cNvPr>
          <p:cNvSpPr txBox="1"/>
          <p:nvPr/>
        </p:nvSpPr>
        <p:spPr>
          <a:xfrm>
            <a:off x="5428797" y="2728166"/>
            <a:ext cx="18032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Patriots 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A6596-7BEA-D156-E264-B412237DBEE0}"/>
              </a:ext>
            </a:extLst>
          </p:cNvPr>
          <p:cNvSpPr txBox="1"/>
          <p:nvPr/>
        </p:nvSpPr>
        <p:spPr>
          <a:xfrm>
            <a:off x="8837613" y="2836195"/>
            <a:ext cx="2786917" cy="4247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 of Democracy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1501BC-8BDC-CE38-37B4-BB4C2F433126}"/>
              </a:ext>
            </a:extLst>
          </p:cNvPr>
          <p:cNvSpPr txBox="1">
            <a:spLocks/>
          </p:cNvSpPr>
          <p:nvPr/>
        </p:nvSpPr>
        <p:spPr>
          <a:xfrm>
            <a:off x="8516571" y="3280719"/>
            <a:ext cx="3429000" cy="16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1 winner for every 15 entries are sent to District (all grades combined)</a:t>
            </a:r>
          </a:p>
          <a:p>
            <a:pPr lvl="1"/>
            <a:r>
              <a:rPr lang="en-US" dirty="0"/>
              <a:t>1 winner is sent to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2F30F-518F-EFAE-E14A-F6E9F1508DCF}"/>
              </a:ext>
            </a:extLst>
          </p:cNvPr>
          <p:cNvSpPr txBox="1"/>
          <p:nvPr/>
        </p:nvSpPr>
        <p:spPr>
          <a:xfrm>
            <a:off x="7161212" y="375661"/>
            <a:ext cx="43434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Youth Programs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36086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79_win32_fixed" id="{EA00699B-0394-4B48-8BB2-8B250F055735}" vid="{8FF0ADCE-4C37-4047-93D0-14E337F28D2B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73C3AA-CBC3-4EBC-8BF7-2AC27CBBDA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469512-9FC5-43AF-8C7D-42B05CBCE5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888E60-F31B-4BB3-BFE4-EB035E271D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707</Words>
  <Application>Microsoft Office PowerPoint</Application>
  <PresentationFormat>Custom</PresentationFormat>
  <Paragraphs>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Trebuchet MS</vt:lpstr>
      <vt:lpstr>Continental North America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Washington VFW Essay contests 2024-2025 school year</dc:title>
  <dc:creator>JEFFREY HOLMES</dc:creator>
  <cp:lastModifiedBy>Assistant Adjutant</cp:lastModifiedBy>
  <cp:revision>20</cp:revision>
  <dcterms:created xsi:type="dcterms:W3CDTF">2024-08-09T20:45:26Z</dcterms:created>
  <dcterms:modified xsi:type="dcterms:W3CDTF">2025-08-26T14:04:40Z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